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7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8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9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sumen" id="{c5b7af1b-0a61-c5aa-7517-b2a9c1a9c163}">
          <p14:sldIdLst>
            <p14:sldId id="256"/>
            <p14:sldId id="257"/>
          </p14:sldIdLst>
        </p14:section>
        <p14:section name="Socios" id="{2d617f69-9883-b6c8-3f48-e515cc6f6ef4}">
          <p14:sldIdLst>
            <p14:sldId id="258"/>
            <p14:sldId id="259"/>
            <p14:sldId id="260"/>
          </p14:sldIdLst>
        </p14:section>
        <p14:section name="Ingresos" id="{dbfd3fee-b424-ff50-40e9-dcdddfbfec29}">
          <p14:sldIdLst>
            <p14:sldId id="261"/>
          </p14:sldIdLst>
        </p14:section>
        <p14:section name="Decisiones" id="{ef1c04f0-10bd-d19e-8e22-6fae5b9af2d5}">
          <p14:sldIdLst>
            <p14:sldId id="262"/>
          </p14:sldIdLst>
        </p14:section>
        <p14:section name="Anexo" id="{0c19e5c8-08f2-2179-7a47-e8d327c3d0c3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0A0E1A"/>
                </a:solidFill>
                <a:latin typeface="+mn-lt"/>
              </a:defRPr>
            </a:pPr>
            <a:r>
              <a:rPr sz="1100" b="0" i="0" u="none" strike="noStrike">
                <a:solidFill>
                  <a:srgbClr val="0A0E1A"/>
                </a:solidFill>
                <a:latin typeface="+mn-lt"/>
              </a:rPr>
              <a:t>Socios en los últimos 12 meses (datos de ejemplo)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Socios</c:v>
                </c:pt>
              </c:strCache>
            </c:strRef>
          </c:tx>
          <c:spPr>
            <a:solidFill>
              <a:srgbClr val="0E7490"/>
            </a:solidFill>
            <a:ln w="31750" cap="flat">
              <a:solidFill>
                <a:srgbClr val="0E749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0E7490"/>
              </a:solidFill>
              <a:ln w="9525" cap="flat">
                <a:solidFill>
                  <a:srgbClr val="0E749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Ene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Abr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Ago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Dic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1180</c:v>
                </c:pt>
                <c:pt idx="1">
                  <c:v>1192</c:v>
                </c:pt>
                <c:pt idx="2">
                  <c:v>1201</c:v>
                </c:pt>
                <c:pt idx="3">
                  <c:v>1198</c:v>
                </c:pt>
                <c:pt idx="4">
                  <c:v>1210</c:v>
                </c:pt>
                <c:pt idx="5">
                  <c:v>1215</c:v>
                </c:pt>
                <c:pt idx="6">
                  <c:v>1222</c:v>
                </c:pt>
                <c:pt idx="7">
                  <c:v>1219</c:v>
                </c:pt>
                <c:pt idx="8">
                  <c:v>1228</c:v>
                </c:pt>
                <c:pt idx="9">
                  <c:v>1236</c:v>
                </c:pt>
                <c:pt idx="10">
                  <c:v>1233</c:v>
                </c:pt>
                <c:pt idx="11">
                  <c:v>1240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474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1100"/>
        </c:scaling>
        <c:delete val="0"/>
        <c:axPos val="l"/>
        <c:majorGridlines>
          <c:spPr>
            <a:ln w="6350" cap="flat">
              <a:solidFill>
                <a:srgbClr val="E3E8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474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0A0E1A"/>
                </a:solidFill>
                <a:latin typeface="+mn-lt"/>
              </a:defRPr>
            </a:pPr>
            <a:r>
              <a:rPr sz="1100" b="0" i="0" u="none" strike="noStrike">
                <a:solidFill>
                  <a:srgbClr val="0A0E1A"/>
                </a:solidFill>
                <a:latin typeface="+mn-lt"/>
              </a:rPr>
              <a:t>Asistencia a eventos por mes (datos de ejemplo)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Asistencia</c:v>
                </c:pt>
              </c:strCache>
            </c:strRef>
          </c:tx>
          <c:spPr>
            <a:solidFill>
              <a:srgbClr val="06B6D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5B6474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Ene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Abr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Ago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Dic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210</c:v>
                </c:pt>
                <c:pt idx="1">
                  <c:v>180</c:v>
                </c:pt>
                <c:pt idx="2">
                  <c:v>260</c:v>
                </c:pt>
                <c:pt idx="3">
                  <c:v>240</c:v>
                </c:pt>
                <c:pt idx="4">
                  <c:v>190</c:v>
                </c:pt>
                <c:pt idx="5">
                  <c:v>150</c:v>
                </c:pt>
                <c:pt idx="6">
                  <c:v>120</c:v>
                </c:pt>
                <c:pt idx="7">
                  <c:v>170</c:v>
                </c:pt>
                <c:pt idx="8">
                  <c:v>280</c:v>
                </c:pt>
                <c:pt idx="9">
                  <c:v>300</c:v>
                </c:pt>
                <c:pt idx="10">
                  <c:v>260</c:v>
                </c:pt>
                <c:pt idx="11">
                  <c:v>230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800" u="none">
                  <a:solidFill>
                    <a:srgbClr val="5B6474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474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8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474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0A0E1A"/>
                </a:solidFill>
                <a:latin typeface="+mn-lt"/>
              </a:defRPr>
            </a:pPr>
            <a:r>
              <a:rPr sz="1100" b="0" i="0" u="none" strike="noStrike">
                <a:solidFill>
                  <a:srgbClr val="0A0E1A"/>
                </a:solidFill>
                <a:latin typeface="+mn-lt"/>
              </a:rPr>
              <a:t>Real vs presupuesto, acumulado del año (datos de ejemplo)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Real</c:v>
                </c:pt>
              </c:strCache>
            </c:strRef>
          </c:tx>
          <c:spPr>
            <a:solidFill>
              <a:srgbClr val="0E7490"/>
            </a:solidFill>
            <a:effectLst/>
          </c:spPr>
          <c:invertIfNegative val="0"/>
          <c:dLbls>
            <c:numFmt formatCode="$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Cuotas</c:v>
                  </c:pt>
                  <c:pt idx="1">
                    <c:v>Eventos</c:v>
                  </c:pt>
                  <c:pt idx="2">
                    <c:v>Patrocinio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182000</c:v>
                </c:pt>
                <c:pt idx="1">
                  <c:v>64000</c:v>
                </c:pt>
                <c:pt idx="2">
                  <c:v>38000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Presupuesto</c:v>
                </c:pt>
              </c:strCache>
            </c:strRef>
          </c:tx>
          <c:spPr>
            <a:solidFill>
              <a:srgbClr val="C9D1DA"/>
            </a:solidFill>
            <a:effectLst/>
          </c:spPr>
          <c:invertIfNegative val="0"/>
          <c:dLbls>
            <c:numFmt formatCode="$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Cuotas</c:v>
                  </c:pt>
                  <c:pt idx="1">
                    <c:v>Eventos</c:v>
                  </c:pt>
                  <c:pt idx="2">
                    <c:v>Patrocinio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190000</c:v>
                </c:pt>
                <c:pt idx="1">
                  <c:v>58000</c:v>
                </c:pt>
                <c:pt idx="2">
                  <c:v>45000</c:v>
                </c:pt>
              </c:numCache>
            </c:numRef>
          </c:val>
        </c:ser>
        <c:dLbls>
          <c:numFmt formatCode="$#,##0" sourceLinked="0"/>
          <c:txPr>
            <a:bodyPr/>
            <a:lstStyle/>
            <a:p>
              <a:pPr>
                <a:defRPr b="0" i="0" strike="noStrike" sz="8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474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8EE"/>
              </a:solidFill>
              <a:prstDash val="solid"/>
              <a:round/>
            </a:ln>
          </c:spPr>
        </c:majorGridlines>
        <c:numFmt formatCode="$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474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Plantilla de Melora Connect. Sustituya cada [corchete]. Los gráficos tienen datos de ejemplo: clic derecho en un gráfico y Editar datos para pegar sus cifras. Mantenga las definiciones de indicadores del anexo y aplíquelas igual en cada periodo.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Empiece por los tres cambios, no por todos los datos. Si usa IA para redactar este resumen, pegue solo cifras agregadas (sin nombres de socios) y revise cada número con el informe de origen.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Tasa de renovación = socios que renovaron ÷ socios que debían renovar × 100. Muestre aparte la renovación de primer año: suele ser menor e indica si el onboarding funciona.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Tasa de participación = socios con al menos una acción en el periodo (evento, grupo, voluntariado, acceso al portal) ÷ socios activos × 100. Fije la lista de acciones que cuentan.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Obtenga estas cifras de su puntuación de riesgo (por ejemplo, la hoja gratuita de Melora Connect) o de la lista de socios en riesgo de su sistema. Informe de acciones, no solo de cifras.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la misma fecha de corte que el informe financiero para que las cifras coincidan. Explique cualquier desviación superior al 5 % en una frase en la diapositiva de resumen.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Limite esta diapositiva a tres puntos. Si no hace falta una decisión, use el espacio para una petición clara.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Defina cada indicador una vez y mantenga la definición estable. Automatizar un informe solo ayuda si todos entienden igual cada cifra.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1732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743200"/>
            <a:ext cx="8046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  <p:sp>
        <p:nvSpPr>
          <p:cNvPr id="4" name="Text 0"/>
          <p:cNvSpPr/>
          <p:nvPr/>
        </p:nvSpPr>
        <p:spPr>
          <a:xfrm>
            <a:off x="548640" y="44805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Plantilla de informe para la junta de Melora Connect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3" name="Shape 0"/>
          <p:cNvSpPr/>
          <p:nvPr/>
        </p:nvSpPr>
        <p:spPr>
          <a:xfrm>
            <a:off x="457200" y="868680"/>
            <a:ext cx="731520" cy="457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Informe a la junta · [Organización] · [Mes Año]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1732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Informe a la junta: [mes o trimestre, año]</a:t>
            </a: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74320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[Nombre de la organización] · Preparado por [nombre, cargo] · [fecha]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De un vistazo</a:t>
            </a:r>
            <a:endParaRPr lang="en-US" sz="2400" dirty="0"/>
          </a:p>
        </p:txBody>
      </p:sp>
      <p:sp>
        <p:nvSpPr>
          <p:cNvPr id="3" name="kpi-card-0"/>
          <p:cNvSpPr/>
          <p:nvPr/>
        </p:nvSpPr>
        <p:spPr>
          <a:xfrm>
            <a:off x="457200" y="1143000"/>
            <a:ext cx="192024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kpi-label-0"/>
          <p:cNvSpPr txBox="1"/>
          <p:nvPr/>
        </p:nvSpPr>
        <p:spPr>
          <a:xfrm>
            <a:off x="594360" y="12344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Socios</a:t>
            </a:r>
            <a:endParaRPr lang="en-US" sz="1050" dirty="0"/>
          </a:p>
        </p:txBody>
      </p:sp>
      <p:sp>
        <p:nvSpPr>
          <p:cNvPr id="5" name="kpi-value-0"/>
          <p:cNvSpPr txBox="1"/>
          <p:nvPr/>
        </p:nvSpPr>
        <p:spPr>
          <a:xfrm>
            <a:off x="594360" y="15087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[1.240]</a:t>
            </a:r>
            <a:endParaRPr lang="en-US" sz="2400" dirty="0"/>
          </a:p>
        </p:txBody>
      </p:sp>
      <p:sp>
        <p:nvSpPr>
          <p:cNvPr id="6" name="kpi-note-0"/>
          <p:cNvSpPr txBox="1"/>
          <p:nvPr/>
        </p:nvSpPr>
        <p:spPr>
          <a:xfrm>
            <a:off x="594360" y="196596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[+2,1 %] vs periodo anterior</a:t>
            </a:r>
            <a:endParaRPr lang="en-US" sz="950" dirty="0"/>
          </a:p>
        </p:txBody>
      </p:sp>
      <p:sp>
        <p:nvSpPr>
          <p:cNvPr id="7" name="kpi-card-1"/>
          <p:cNvSpPr/>
          <p:nvPr/>
        </p:nvSpPr>
        <p:spPr>
          <a:xfrm>
            <a:off x="2560320" y="1143000"/>
            <a:ext cx="192024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kpi-label-1"/>
          <p:cNvSpPr txBox="1"/>
          <p:nvPr/>
        </p:nvSpPr>
        <p:spPr>
          <a:xfrm>
            <a:off x="2697480" y="12344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Tasa de renovación</a:t>
            </a:r>
            <a:endParaRPr lang="en-US" sz="1050" dirty="0"/>
          </a:p>
        </p:txBody>
      </p:sp>
      <p:sp>
        <p:nvSpPr>
          <p:cNvPr id="9" name="kpi-value-1"/>
          <p:cNvSpPr txBox="1"/>
          <p:nvPr/>
        </p:nvSpPr>
        <p:spPr>
          <a:xfrm>
            <a:off x="2697480" y="15087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[86 %]</a:t>
            </a:r>
            <a:endParaRPr lang="en-US" sz="2400" dirty="0"/>
          </a:p>
        </p:txBody>
      </p:sp>
      <p:sp>
        <p:nvSpPr>
          <p:cNvPr id="10" name="kpi-note-1"/>
          <p:cNvSpPr txBox="1"/>
          <p:nvPr/>
        </p:nvSpPr>
        <p:spPr>
          <a:xfrm>
            <a:off x="2697480" y="196596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[+1 pt] vs el año pasado</a:t>
            </a:r>
            <a:endParaRPr lang="en-US" sz="950" dirty="0"/>
          </a:p>
        </p:txBody>
      </p:sp>
      <p:sp>
        <p:nvSpPr>
          <p:cNvPr id="11" name="kpi-card-2"/>
          <p:cNvSpPr/>
          <p:nvPr/>
        </p:nvSpPr>
        <p:spPr>
          <a:xfrm>
            <a:off x="4663440" y="1143000"/>
            <a:ext cx="192024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kpi-label-2"/>
          <p:cNvSpPr txBox="1"/>
          <p:nvPr/>
        </p:nvSpPr>
        <p:spPr>
          <a:xfrm>
            <a:off x="4800600" y="12344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Crecimiento neto</a:t>
            </a:r>
            <a:endParaRPr lang="en-US" sz="1050" dirty="0"/>
          </a:p>
        </p:txBody>
      </p:sp>
      <p:sp>
        <p:nvSpPr>
          <p:cNvPr id="13" name="kpi-value-2"/>
          <p:cNvSpPr txBox="1"/>
          <p:nvPr/>
        </p:nvSpPr>
        <p:spPr>
          <a:xfrm>
            <a:off x="4800600" y="15087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[+24]</a:t>
            </a:r>
            <a:endParaRPr lang="en-US" sz="2400" dirty="0"/>
          </a:p>
        </p:txBody>
      </p:sp>
      <p:sp>
        <p:nvSpPr>
          <p:cNvPr id="14" name="kpi-note-2"/>
          <p:cNvSpPr txBox="1"/>
          <p:nvPr/>
        </p:nvSpPr>
        <p:spPr>
          <a:xfrm>
            <a:off x="4800600" y="196596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[58 altas, 34 bajas]</a:t>
            </a:r>
            <a:endParaRPr lang="en-US" sz="950" dirty="0"/>
          </a:p>
        </p:txBody>
      </p:sp>
      <p:sp>
        <p:nvSpPr>
          <p:cNvPr id="15" name="kpi-card-3"/>
          <p:cNvSpPr/>
          <p:nvPr/>
        </p:nvSpPr>
        <p:spPr>
          <a:xfrm>
            <a:off x="6766560" y="1143000"/>
            <a:ext cx="192024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kpi-label-3"/>
          <p:cNvSpPr txBox="1"/>
          <p:nvPr/>
        </p:nvSpPr>
        <p:spPr>
          <a:xfrm>
            <a:off x="6903720" y="12344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Cuotas vs presupuesto</a:t>
            </a:r>
            <a:endParaRPr lang="en-US" sz="1050" dirty="0"/>
          </a:p>
        </p:txBody>
      </p:sp>
      <p:sp>
        <p:nvSpPr>
          <p:cNvPr id="17" name="kpi-value-3"/>
          <p:cNvSpPr txBox="1"/>
          <p:nvPr/>
        </p:nvSpPr>
        <p:spPr>
          <a:xfrm>
            <a:off x="6903720" y="15087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[96 %]</a:t>
            </a:r>
            <a:endParaRPr lang="en-US" sz="2400" dirty="0"/>
          </a:p>
        </p:txBody>
      </p:sp>
      <p:sp>
        <p:nvSpPr>
          <p:cNvPr id="18" name="kpi-note-3"/>
          <p:cNvSpPr txBox="1"/>
          <p:nvPr/>
        </p:nvSpPr>
        <p:spPr>
          <a:xfrm>
            <a:off x="6903720" y="196596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[182 k$ de 190 k$]</a:t>
            </a:r>
            <a:endParaRPr lang="en-US" sz="950" dirty="0"/>
          </a:p>
        </p:txBody>
      </p:sp>
      <p:sp>
        <p:nvSpPr>
          <p:cNvPr id="19" name="changes-heading"/>
          <p:cNvSpPr txBox="1"/>
          <p:nvPr/>
        </p:nvSpPr>
        <p:spPr>
          <a:xfrm>
            <a:off x="457200" y="27889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Qué ha cambiado este periodo</a:t>
            </a:r>
            <a:endParaRPr lang="en-US" sz="1300" dirty="0"/>
          </a:p>
        </p:txBody>
      </p:sp>
      <p:sp>
        <p:nvSpPr>
          <p:cNvPr id="20" name="changes-bullets"/>
          <p:cNvSpPr txBox="1"/>
          <p:nvPr/>
        </p:nvSpPr>
        <p:spPr>
          <a:xfrm>
            <a:off x="457200" y="310896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[El cambio principal, en una frase, con la cifra]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[Un segundo cambio o riesgo que la junta debe conocer]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[Algo que funciona y por qué]</a:t>
            </a:r>
            <a:endParaRPr lang="en-US" sz="1200" dirty="0"/>
          </a:p>
        </p:txBody>
      </p:sp>
      <p:sp>
        <p:nvSpPr>
          <p:cNvPr id="21" name="ai-review-note"/>
          <p:cNvSpPr txBox="1"/>
          <p:nvPr/>
        </p:nvSpPr>
        <p:spPr>
          <a:xfrm>
            <a:off x="457200" y="4251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3"/>
                </a:solidFill>
              </a:rPr>
              <a:t>La IA puede redactar estas tres líneas a partir de sus datos. Una persona revisa cada cifra antes de la junta.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Socios</a:t>
            </a:r>
            <a:endParaRPr lang="en-US" sz="2400" dirty="0"/>
          </a:p>
        </p:txBody>
      </p:sp>
      <p:graphicFrame>
        <p:nvGraphicFramePr>
          <p:cNvPr id="3" name="members-chart" descr=""/>
          <p:cNvGraphicFramePr/>
          <p:nvPr/>
        </p:nvGraphicFramePr>
        <p:xfrm>
          <a:off x="457200" y="1097280"/>
          <a:ext cx="539496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kpi-card-10"/>
          <p:cNvSpPr/>
          <p:nvPr/>
        </p:nvSpPr>
        <p:spPr>
          <a:xfrm>
            <a:off x="6126480" y="1097280"/>
            <a:ext cx="2560320" cy="777240"/>
          </a:xfrm>
          <a:prstGeom prst="roundRect">
            <a:avLst>
              <a:gd name="adj" fmla="val 941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kpi-label-10"/>
          <p:cNvSpPr txBox="1"/>
          <p:nvPr/>
        </p:nvSpPr>
        <p:spPr>
          <a:xfrm>
            <a:off x="6263640" y="11887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Altas</a:t>
            </a:r>
            <a:endParaRPr lang="en-US" sz="1050" dirty="0"/>
          </a:p>
        </p:txBody>
      </p:sp>
      <p:sp>
        <p:nvSpPr>
          <p:cNvPr id="6" name="kpi-value-10"/>
          <p:cNvSpPr txBox="1"/>
          <p:nvPr/>
        </p:nvSpPr>
        <p:spPr>
          <a:xfrm>
            <a:off x="6263640" y="142646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[58]</a:t>
            </a:r>
            <a:endParaRPr lang="en-US" sz="1900" dirty="0"/>
          </a:p>
        </p:txBody>
      </p:sp>
      <p:sp>
        <p:nvSpPr>
          <p:cNvPr id="7" name="kpi-card-11"/>
          <p:cNvSpPr/>
          <p:nvPr/>
        </p:nvSpPr>
        <p:spPr>
          <a:xfrm>
            <a:off x="6126480" y="1965960"/>
            <a:ext cx="2560320" cy="777240"/>
          </a:xfrm>
          <a:prstGeom prst="roundRect">
            <a:avLst>
              <a:gd name="adj" fmla="val 941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kpi-label-11"/>
          <p:cNvSpPr txBox="1"/>
          <p:nvPr/>
        </p:nvSpPr>
        <p:spPr>
          <a:xfrm>
            <a:off x="6263640" y="20574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Bajas</a:t>
            </a:r>
            <a:endParaRPr lang="en-US" sz="1050" dirty="0"/>
          </a:p>
        </p:txBody>
      </p:sp>
      <p:sp>
        <p:nvSpPr>
          <p:cNvPr id="9" name="kpi-value-11"/>
          <p:cNvSpPr txBox="1"/>
          <p:nvPr/>
        </p:nvSpPr>
        <p:spPr>
          <a:xfrm>
            <a:off x="6263640" y="229514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[34]</a:t>
            </a:r>
            <a:endParaRPr lang="en-US" sz="1900" dirty="0"/>
          </a:p>
        </p:txBody>
      </p:sp>
      <p:sp>
        <p:nvSpPr>
          <p:cNvPr id="10" name="kpi-card-12"/>
          <p:cNvSpPr/>
          <p:nvPr/>
        </p:nvSpPr>
        <p:spPr>
          <a:xfrm>
            <a:off x="6126480" y="2834640"/>
            <a:ext cx="2560320" cy="777240"/>
          </a:xfrm>
          <a:prstGeom prst="roundRect">
            <a:avLst>
              <a:gd name="adj" fmla="val 941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kpi-label-12"/>
          <p:cNvSpPr txBox="1"/>
          <p:nvPr/>
        </p:nvSpPr>
        <p:spPr>
          <a:xfrm>
            <a:off x="6263640" y="2926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Tasa de renovación</a:t>
            </a:r>
            <a:endParaRPr lang="en-US" sz="1050" dirty="0"/>
          </a:p>
        </p:txBody>
      </p:sp>
      <p:sp>
        <p:nvSpPr>
          <p:cNvPr id="12" name="kpi-value-12"/>
          <p:cNvSpPr txBox="1"/>
          <p:nvPr/>
        </p:nvSpPr>
        <p:spPr>
          <a:xfrm>
            <a:off x="6263640" y="316382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[86 %]</a:t>
            </a:r>
            <a:endParaRPr lang="en-US" sz="1900" dirty="0"/>
          </a:p>
        </p:txBody>
      </p:sp>
      <p:sp>
        <p:nvSpPr>
          <p:cNvPr id="13" name="kpi-card-13"/>
          <p:cNvSpPr/>
          <p:nvPr/>
        </p:nvSpPr>
        <p:spPr>
          <a:xfrm>
            <a:off x="6126480" y="3703320"/>
            <a:ext cx="2560320" cy="777240"/>
          </a:xfrm>
          <a:prstGeom prst="roundRect">
            <a:avLst>
              <a:gd name="adj" fmla="val 941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kpi-label-13"/>
          <p:cNvSpPr txBox="1"/>
          <p:nvPr/>
        </p:nvSpPr>
        <p:spPr>
          <a:xfrm>
            <a:off x="6263640" y="37947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Renovación de primer año</a:t>
            </a:r>
            <a:endParaRPr lang="en-US" sz="1050" dirty="0"/>
          </a:p>
        </p:txBody>
      </p:sp>
      <p:sp>
        <p:nvSpPr>
          <p:cNvPr id="15" name="kpi-value-13"/>
          <p:cNvSpPr txBox="1"/>
          <p:nvPr/>
        </p:nvSpPr>
        <p:spPr>
          <a:xfrm>
            <a:off x="6263640" y="403250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[74 %]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Participación</a:t>
            </a:r>
            <a:endParaRPr lang="en-US" sz="2400" dirty="0"/>
          </a:p>
        </p:txBody>
      </p:sp>
      <p:graphicFrame>
        <p:nvGraphicFramePr>
          <p:cNvPr id="3" name="attendance-chart" descr=""/>
          <p:cNvGraphicFramePr/>
          <p:nvPr/>
        </p:nvGraphicFramePr>
        <p:xfrm>
          <a:off x="457200" y="1097280"/>
          <a:ext cx="539496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kpi-card-20"/>
          <p:cNvSpPr/>
          <p:nvPr/>
        </p:nvSpPr>
        <p:spPr>
          <a:xfrm>
            <a:off x="6126480" y="1097280"/>
            <a:ext cx="2560320" cy="777240"/>
          </a:xfrm>
          <a:prstGeom prst="roundRect">
            <a:avLst>
              <a:gd name="adj" fmla="val 941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kpi-label-20"/>
          <p:cNvSpPr txBox="1"/>
          <p:nvPr/>
        </p:nvSpPr>
        <p:spPr>
          <a:xfrm>
            <a:off x="6263640" y="11887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Tasa de participación</a:t>
            </a:r>
            <a:endParaRPr lang="en-US" sz="1050" dirty="0"/>
          </a:p>
        </p:txBody>
      </p:sp>
      <p:sp>
        <p:nvSpPr>
          <p:cNvPr id="6" name="kpi-value-20"/>
          <p:cNvSpPr txBox="1"/>
          <p:nvPr/>
        </p:nvSpPr>
        <p:spPr>
          <a:xfrm>
            <a:off x="6263640" y="142646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[62 %]</a:t>
            </a:r>
            <a:endParaRPr lang="en-US" sz="1900" dirty="0"/>
          </a:p>
        </p:txBody>
      </p:sp>
      <p:sp>
        <p:nvSpPr>
          <p:cNvPr id="7" name="kpi-card-21"/>
          <p:cNvSpPr/>
          <p:nvPr/>
        </p:nvSpPr>
        <p:spPr>
          <a:xfrm>
            <a:off x="6126480" y="1965960"/>
            <a:ext cx="2560320" cy="777240"/>
          </a:xfrm>
          <a:prstGeom prst="roundRect">
            <a:avLst>
              <a:gd name="adj" fmla="val 941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kpi-label-21"/>
          <p:cNvSpPr txBox="1"/>
          <p:nvPr/>
        </p:nvSpPr>
        <p:spPr>
          <a:xfrm>
            <a:off x="6263640" y="20574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Eventos por socio</a:t>
            </a:r>
            <a:endParaRPr lang="en-US" sz="1050" dirty="0"/>
          </a:p>
        </p:txBody>
      </p:sp>
      <p:sp>
        <p:nvSpPr>
          <p:cNvPr id="9" name="kpi-value-21"/>
          <p:cNvSpPr txBox="1"/>
          <p:nvPr/>
        </p:nvSpPr>
        <p:spPr>
          <a:xfrm>
            <a:off x="6263640" y="229514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[1,8]</a:t>
            </a:r>
            <a:endParaRPr lang="en-US" sz="1900" dirty="0"/>
          </a:p>
        </p:txBody>
      </p:sp>
      <p:sp>
        <p:nvSpPr>
          <p:cNvPr id="10" name="kpi-card-22"/>
          <p:cNvSpPr/>
          <p:nvPr/>
        </p:nvSpPr>
        <p:spPr>
          <a:xfrm>
            <a:off x="6126480" y="2834640"/>
            <a:ext cx="2560320" cy="777240"/>
          </a:xfrm>
          <a:prstGeom prst="roundRect">
            <a:avLst>
              <a:gd name="adj" fmla="val 941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kpi-label-22"/>
          <p:cNvSpPr txBox="1"/>
          <p:nvPr/>
        </p:nvSpPr>
        <p:spPr>
          <a:xfrm>
            <a:off x="6263640" y="2926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Tasa de clic en email</a:t>
            </a:r>
            <a:endParaRPr lang="en-US" sz="1050" dirty="0"/>
          </a:p>
        </p:txBody>
      </p:sp>
      <p:sp>
        <p:nvSpPr>
          <p:cNvPr id="12" name="kpi-value-22"/>
          <p:cNvSpPr txBox="1"/>
          <p:nvPr/>
        </p:nvSpPr>
        <p:spPr>
          <a:xfrm>
            <a:off x="6263640" y="316382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[4,2 %]</a:t>
            </a:r>
            <a:endParaRPr lang="en-US" sz="1900" dirty="0"/>
          </a:p>
        </p:txBody>
      </p:sp>
      <p:sp>
        <p:nvSpPr>
          <p:cNvPr id="13" name="kpi-card-23"/>
          <p:cNvSpPr/>
          <p:nvPr/>
        </p:nvSpPr>
        <p:spPr>
          <a:xfrm>
            <a:off x="6126480" y="3703320"/>
            <a:ext cx="2560320" cy="777240"/>
          </a:xfrm>
          <a:prstGeom prst="roundRect">
            <a:avLst>
              <a:gd name="adj" fmla="val 941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kpi-label-23"/>
          <p:cNvSpPr txBox="1"/>
          <p:nvPr/>
        </p:nvSpPr>
        <p:spPr>
          <a:xfrm>
            <a:off x="6263640" y="37947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Activación del portal</a:t>
            </a:r>
            <a:endParaRPr lang="en-US" sz="1050" dirty="0"/>
          </a:p>
        </p:txBody>
      </p:sp>
      <p:sp>
        <p:nvSpPr>
          <p:cNvPr id="15" name="kpi-value-23"/>
          <p:cNvSpPr txBox="1"/>
          <p:nvPr/>
        </p:nvSpPr>
        <p:spPr>
          <a:xfrm>
            <a:off x="6263640" y="403250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[71 %]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Retención: socios en riesgo</a:t>
            </a:r>
            <a:endParaRPr lang="en-US" sz="2400" dirty="0"/>
          </a:p>
        </p:txBody>
      </p:sp>
      <p:graphicFrame>
        <p:nvGraphicFramePr>
          <p:cNvPr id="6" name="risk-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463040"/>
                <a:gridCol w="2011680"/>
                <a:gridCol w="2743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Nivel de riesgo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Socios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Renuevan en 90 días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Seguimiento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63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A0E1A"/>
                          </a:solidFill>
                        </a:rPr>
                        <a:t>Alto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A0E1A"/>
                          </a:solidFill>
                        </a:rPr>
                        <a:t>[18]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A0E1A"/>
                          </a:solidFill>
                        </a:rPr>
                        <a:t>[12]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A0E1A"/>
                          </a:solidFill>
                        </a:rPr>
                        <a:t>[12 de 18 contactados]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A0E1A"/>
                          </a:solidFill>
                        </a:rPr>
                        <a:t>Medio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A0E1A"/>
                          </a:solidFill>
                        </a:rPr>
                        <a:t>[41]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A0E1A"/>
                          </a:solidFill>
                        </a:rPr>
                        <a:t>[19]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A0E1A"/>
                          </a:solidFill>
                        </a:rPr>
                        <a:t>[Invitaciones enviadas]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A0E1A"/>
                          </a:solidFill>
                        </a:rPr>
                        <a:t>Bajo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A0E1A"/>
                          </a:solidFill>
                        </a:rPr>
                        <a:t>[226]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A0E1A"/>
                          </a:solidFill>
                        </a:rPr>
                        <a:t>[64]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A0E1A"/>
                          </a:solidFill>
                        </a:rPr>
                        <a:t>[Comunicaciones habituales]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risk-commentary"/>
          <p:cNvSpPr txBox="1"/>
          <p:nvPr/>
        </p:nvSpPr>
        <p:spPr>
          <a:xfrm>
            <a:off x="457200" y="310896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[Una o dos frases: qué está haciendo el equipo con los socios de riesgo alto y qué apoyo necesita de la junta, por ejemplo llamadas personales de miembros de la junta a socios veteranos.]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Ingresos</a:t>
            </a:r>
            <a:endParaRPr lang="en-US" sz="2400" dirty="0"/>
          </a:p>
        </p:txBody>
      </p:sp>
      <p:graphicFrame>
        <p:nvGraphicFramePr>
          <p:cNvPr id="3" name="revenue-chart" descr=""/>
          <p:cNvGraphicFramePr/>
          <p:nvPr/>
        </p:nvGraphicFramePr>
        <p:xfrm>
          <a:off x="457200" y="1097280"/>
          <a:ext cx="539496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kpi-card-30"/>
          <p:cNvSpPr/>
          <p:nvPr/>
        </p:nvSpPr>
        <p:spPr>
          <a:xfrm>
            <a:off x="6126480" y="1097280"/>
            <a:ext cx="2560320" cy="777240"/>
          </a:xfrm>
          <a:prstGeom prst="roundRect">
            <a:avLst>
              <a:gd name="adj" fmla="val 941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kpi-label-30"/>
          <p:cNvSpPr txBox="1"/>
          <p:nvPr/>
        </p:nvSpPr>
        <p:spPr>
          <a:xfrm>
            <a:off x="6263640" y="11887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Ingresos acumulados</a:t>
            </a:r>
            <a:endParaRPr lang="en-US" sz="1050" dirty="0"/>
          </a:p>
        </p:txBody>
      </p:sp>
      <p:sp>
        <p:nvSpPr>
          <p:cNvPr id="6" name="kpi-value-30"/>
          <p:cNvSpPr txBox="1"/>
          <p:nvPr/>
        </p:nvSpPr>
        <p:spPr>
          <a:xfrm>
            <a:off x="6263640" y="142646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[284 k$]</a:t>
            </a:r>
            <a:endParaRPr lang="en-US" sz="1900" dirty="0"/>
          </a:p>
        </p:txBody>
      </p:sp>
      <p:sp>
        <p:nvSpPr>
          <p:cNvPr id="7" name="kpi-card-31"/>
          <p:cNvSpPr/>
          <p:nvPr/>
        </p:nvSpPr>
        <p:spPr>
          <a:xfrm>
            <a:off x="6126480" y="1965960"/>
            <a:ext cx="2560320" cy="777240"/>
          </a:xfrm>
          <a:prstGeom prst="roundRect">
            <a:avLst>
              <a:gd name="adj" fmla="val 941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kpi-label-31"/>
          <p:cNvSpPr txBox="1"/>
          <p:nvPr/>
        </p:nvSpPr>
        <p:spPr>
          <a:xfrm>
            <a:off x="6263640" y="20574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vs presupuesto</a:t>
            </a:r>
            <a:endParaRPr lang="en-US" sz="1050" dirty="0"/>
          </a:p>
        </p:txBody>
      </p:sp>
      <p:sp>
        <p:nvSpPr>
          <p:cNvPr id="9" name="kpi-value-31"/>
          <p:cNvSpPr txBox="1"/>
          <p:nvPr/>
        </p:nvSpPr>
        <p:spPr>
          <a:xfrm>
            <a:off x="6263640" y="229514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[97 %]</a:t>
            </a:r>
            <a:endParaRPr lang="en-US" sz="1900" dirty="0"/>
          </a:p>
        </p:txBody>
      </p:sp>
      <p:sp>
        <p:nvSpPr>
          <p:cNvPr id="10" name="kpi-card-32"/>
          <p:cNvSpPr/>
          <p:nvPr/>
        </p:nvSpPr>
        <p:spPr>
          <a:xfrm>
            <a:off x="6126480" y="2834640"/>
            <a:ext cx="2560320" cy="777240"/>
          </a:xfrm>
          <a:prstGeom prst="roundRect">
            <a:avLst>
              <a:gd name="adj" fmla="val 941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kpi-label-32"/>
          <p:cNvSpPr txBox="1"/>
          <p:nvPr/>
        </p:nvSpPr>
        <p:spPr>
          <a:xfrm>
            <a:off x="6263640" y="2926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Facturas pendientes</a:t>
            </a:r>
            <a:endParaRPr lang="en-US" sz="1050" dirty="0"/>
          </a:p>
        </p:txBody>
      </p:sp>
      <p:sp>
        <p:nvSpPr>
          <p:cNvPr id="12" name="kpi-value-32"/>
          <p:cNvSpPr txBox="1"/>
          <p:nvPr/>
        </p:nvSpPr>
        <p:spPr>
          <a:xfrm>
            <a:off x="6263640" y="316382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[12,4 k$]</a:t>
            </a:r>
            <a:endParaRPr lang="en-US" sz="1900" dirty="0"/>
          </a:p>
        </p:txBody>
      </p:sp>
      <p:sp>
        <p:nvSpPr>
          <p:cNvPr id="13" name="kpi-card-33"/>
          <p:cNvSpPr/>
          <p:nvPr/>
        </p:nvSpPr>
        <p:spPr>
          <a:xfrm>
            <a:off x="6126480" y="3703320"/>
            <a:ext cx="2560320" cy="777240"/>
          </a:xfrm>
          <a:prstGeom prst="roundRect">
            <a:avLst>
              <a:gd name="adj" fmla="val 941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kpi-label-33"/>
          <p:cNvSpPr txBox="1"/>
          <p:nvPr/>
        </p:nvSpPr>
        <p:spPr>
          <a:xfrm>
            <a:off x="6263640" y="37947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Previsión de cierre</a:t>
            </a:r>
            <a:endParaRPr lang="en-US" sz="1050" dirty="0"/>
          </a:p>
        </p:txBody>
      </p:sp>
      <p:sp>
        <p:nvSpPr>
          <p:cNvPr id="15" name="kpi-value-33"/>
          <p:cNvSpPr txBox="1"/>
          <p:nvPr/>
        </p:nvSpPr>
        <p:spPr>
          <a:xfrm>
            <a:off x="6263640" y="403250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[412 k$]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Decisiones y peticiones a la junta</a:t>
            </a:r>
            <a:endParaRPr lang="en-US" sz="2400" dirty="0"/>
          </a:p>
        </p:txBody>
      </p:sp>
      <p:sp>
        <p:nvSpPr>
          <p:cNvPr id="3" name="decision-num-bg-0"/>
          <p:cNvSpPr/>
          <p:nvPr/>
        </p:nvSpPr>
        <p:spPr>
          <a:xfrm>
            <a:off x="457200" y="11887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decision-num-0"/>
          <p:cNvSpPr txBox="1"/>
          <p:nvPr/>
        </p:nvSpPr>
        <p:spPr>
          <a:xfrm>
            <a:off x="457200" y="11887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decision-title-0"/>
          <p:cNvSpPr txBox="1"/>
          <p:nvPr/>
        </p:nvSpPr>
        <p:spPr>
          <a:xfrm>
            <a:off x="1188720" y="114300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[Decisión necesaria, en una línea]</a:t>
            </a:r>
            <a:endParaRPr lang="en-US" sz="1500" dirty="0"/>
          </a:p>
        </p:txBody>
      </p:sp>
      <p:sp>
        <p:nvSpPr>
          <p:cNvPr id="6" name="decision-detail-0"/>
          <p:cNvSpPr txBox="1"/>
          <p:nvPr/>
        </p:nvSpPr>
        <p:spPr>
          <a:xfrm>
            <a:off x="1188720" y="15087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[Opciones, recomendación y fecha límite]</a:t>
            </a:r>
            <a:endParaRPr lang="en-US" sz="1100" dirty="0"/>
          </a:p>
        </p:txBody>
      </p:sp>
      <p:sp>
        <p:nvSpPr>
          <p:cNvPr id="7" name="decision-num-bg-1"/>
          <p:cNvSpPr/>
          <p:nvPr/>
        </p:nvSpPr>
        <p:spPr>
          <a:xfrm>
            <a:off x="457200" y="22402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decision-num-1"/>
          <p:cNvSpPr txBox="1"/>
          <p:nvPr/>
        </p:nvSpPr>
        <p:spPr>
          <a:xfrm>
            <a:off x="457200" y="2240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decision-title-1"/>
          <p:cNvSpPr txBox="1"/>
          <p:nvPr/>
        </p:nvSpPr>
        <p:spPr>
          <a:xfrm>
            <a:off x="1188720" y="219456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[Segunda decisión o aprobación]</a:t>
            </a:r>
            <a:endParaRPr lang="en-US" sz="1500" dirty="0"/>
          </a:p>
        </p:txBody>
      </p:sp>
      <p:sp>
        <p:nvSpPr>
          <p:cNvPr id="10" name="decision-detail-1"/>
          <p:cNvSpPr txBox="1"/>
          <p:nvPr/>
        </p:nvSpPr>
        <p:spPr>
          <a:xfrm>
            <a:off x="1188720" y="25603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[Contexto en una o dos frases]</a:t>
            </a:r>
            <a:endParaRPr lang="en-US" sz="1100" dirty="0"/>
          </a:p>
        </p:txBody>
      </p:sp>
      <p:sp>
        <p:nvSpPr>
          <p:cNvPr id="11" name="decision-num-bg-2"/>
          <p:cNvSpPr/>
          <p:nvPr/>
        </p:nvSpPr>
        <p:spPr>
          <a:xfrm>
            <a:off x="457200" y="329184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decision-num-2"/>
          <p:cNvSpPr txBox="1"/>
          <p:nvPr/>
        </p:nvSpPr>
        <p:spPr>
          <a:xfrm>
            <a:off x="457200" y="3291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3" name="decision-title-2"/>
          <p:cNvSpPr txBox="1"/>
          <p:nvPr/>
        </p:nvSpPr>
        <p:spPr>
          <a:xfrm>
            <a:off x="1188720" y="324612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[Petición: cómo puede ayudar la junta este periodo]</a:t>
            </a:r>
            <a:endParaRPr lang="en-US" sz="1500" dirty="0"/>
          </a:p>
        </p:txBody>
      </p:sp>
      <p:sp>
        <p:nvSpPr>
          <p:cNvPr id="14" name="decision-detail-2"/>
          <p:cNvSpPr txBox="1"/>
          <p:nvPr/>
        </p:nvSpPr>
        <p:spPr>
          <a:xfrm>
            <a:off x="1188720" y="3611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[Por ejemplo: llamadas personales, acoger un evento, presentar patrocinadores]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Anexo: definición de indicadores</a:t>
            </a:r>
            <a:endParaRPr lang="en-US" sz="2400" dirty="0"/>
          </a:p>
        </p:txBody>
      </p:sp>
      <p:graphicFrame>
        <p:nvGraphicFramePr>
          <p:cNvPr id="9" name="kpi-dictionary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51560"/>
          <a:ext cx="822960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291840"/>
                <a:gridCol w="1828800"/>
                <a:gridCol w="1371600"/>
              </a:tblGrid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Indicador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Definición y fórmula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Fuente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</a:rPr>
                        <a:t>Responsable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63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0A0E1A"/>
                          </a:solidFill>
                        </a:rPr>
                        <a:t>Socios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Socios activos el último día del periodo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Sistema de membresías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[Nombre]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0A0E1A"/>
                          </a:solidFill>
                        </a:rPr>
                        <a:t>Tasa de renovación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Renovados ÷ debían renovar × 100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Sistema de membresías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[Nombre]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0A0E1A"/>
                          </a:solidFill>
                        </a:rPr>
                        <a:t>Renovación de primer año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Socios de primer año renovados ÷ debían renovar × 100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Sistema de membresías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[Nombre]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0A0E1A"/>
                          </a:solidFill>
                        </a:rPr>
                        <a:t>Crecimiento neto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Altas − bajas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Sistema de membresías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[Nombre]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0A0E1A"/>
                          </a:solidFill>
                        </a:rPr>
                        <a:t>Tasa de participación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Socios con 1+ acción ÷ socios activos × 100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Eventos, email, portal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[Nombre]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0A0E1A"/>
                          </a:solidFill>
                        </a:rPr>
                        <a:t>Eventos por socio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Acreditaciones ÷ socios activos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Inscripciones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[Nombre]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0A0E1A"/>
                          </a:solidFill>
                        </a:rPr>
                        <a:t>En riesgo, renuevan en 90 días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Socios de riesgo alto que renuevan en 90 días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Puntuación de riesgo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[Nombre]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0A0E1A"/>
                          </a:solidFill>
                        </a:rPr>
                        <a:t>Cuotas vs presupuesto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Cuotas cobradas ÷ presupuesto acumulado × 100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Finanzas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0A0E1A"/>
                          </a:solidFill>
                        </a:rPr>
                        <a:t>[Nombre]</a:t>
                      </a:r>
                      <a:endParaRPr lang="en-US" sz="8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9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elora Board Report">
  <a:themeElements>
    <a:clrScheme name="Melora Board Report">
      <a:dk1>
        <a:srgbClr val="0A0E1A"/>
      </a:dk1>
      <a:lt1>
        <a:srgbClr val="FFFFFF"/>
      </a:lt1>
      <a:dk2>
        <a:srgbClr val="0B4F63"/>
      </a:dk2>
      <a:lt2>
        <a:srgbClr val="F2F7F8"/>
      </a:lt2>
      <a:accent1>
        <a:srgbClr val="0E7490"/>
      </a:accent1>
      <a:accent2>
        <a:srgbClr val="06B6D4"/>
      </a:accent2>
      <a:accent3>
        <a:srgbClr val="E59A2B"/>
      </a:accent3>
      <a:accent4>
        <a:srgbClr val="137A43"/>
      </a:accent4>
      <a:accent5>
        <a:srgbClr val="8A93A3"/>
      </a:accent5>
      <a:accent6>
        <a:srgbClr val="A12A1B"/>
      </a:accent6>
      <a:hlink>
        <a:srgbClr val="0E7490"/>
      </a:hlink>
      <a:folHlink>
        <a:srgbClr val="0B4F63"/>
      </a:folHlink>
    </a:clrScheme>
    <a:fontScheme name="Melora Board Report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Melora Connect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de informe para la junta</dc:title>
  <dc:subject>PptxGenJS Presentation</dc:subject>
  <dc:creator>Melora Connect</dc:creator>
  <cp:lastModifiedBy>Melora Connect</cp:lastModifiedBy>
  <cp:revision>1</cp:revision>
  <dcterms:created xsi:type="dcterms:W3CDTF">2026-10-20T11:21:34Z</dcterms:created>
  <dcterms:modified xsi:type="dcterms:W3CDTF">2026-10-20T11:21:34Z</dcterms:modified>
</cp:coreProperties>
</file>