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charts/chart4.xml" ContentType="application/vnd.openxmlformats-officedocument.drawingml.chart+xml"/>
  <Override PartName="/ppt/slideMasters/slideMaster4.xml" ContentType="application/vnd.openxmlformats-officedocument.presentationml.slideMaster+xml"/>
  <Override PartName="/ppt/slides/slide4.xml" ContentType="application/vnd.openxmlformats-officedocument.presentationml.slide+xml"/>
  <Override PartName="/ppt/charts/chart5.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charts/chart6.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ynthèse" id="{9ba47d56-608f-5bff-71a6-e250419b4784}">
          <p14:sldIdLst>
            <p14:sldId id="256"/>
            <p14:sldId id="257"/>
          </p14:sldIdLst>
        </p14:section>
        <p14:section name="Membres" id="{8a30659d-d4d1-c75d-1993-53054b47f95f}">
          <p14:sldIdLst>
            <p14:sldId id="258"/>
            <p14:sldId id="259"/>
            <p14:sldId id="260"/>
          </p14:sldIdLst>
        </p14:section>
        <p14:section name="Revenus" id="{8afd50ea-bd93-7118-f2f1-aa0a576dbe40}">
          <p14:sldIdLst>
            <p14:sldId id="261"/>
          </p14:sldIdLst>
        </p14:section>
        <p14:section name="Décisions" id="{591696e5-b5ef-2577-678f-f6eed9eed21e}">
          <p14:sldIdLst>
            <p14:sldId id="262"/>
          </p14:sldIdLst>
        </p14:section>
        <p14:section name="Annexe" id="{e87ea71e-a83d-cffa-406e-b79dbebac1a8}">
          <p14:sldIdLst>
            <p14:sldId id="26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100" b="0" i="0" u="none" strike="noStrike">
                <a:solidFill>
                  <a:srgbClr val="0A0E1A"/>
                </a:solidFill>
                <a:latin typeface="+mn-lt"/>
              </a:defRPr>
            </a:pPr>
            <a:r>
              <a:rPr sz="1100" b="0" i="0" u="none" strike="noStrike">
                <a:solidFill>
                  <a:srgbClr val="0A0E1A"/>
                </a:solidFill>
                <a:latin typeface="+mn-lt"/>
              </a:rPr>
              <a:t>Membres sur 12 mois (données d'exemple à remplacer)</a:t>
            </a:r>
          </a:p>
        </c:rich>
      </c:tx>
      <c:layout/>
      <c:overlay val="0"/>
    </c:title>
    <c:autoTitleDeleted val="0"/>
    <c:plotArea>
      <c:layout/>
      <c:lineChart>
        <c:varyColors val="0"/>
        <c:ser>
          <c:idx val="0"/>
          <c:order val="0"/>
          <c:tx>
            <c:strRef>
              <c:f>Sheet1!$B$1</c:f>
              <c:strCache>
                <c:ptCount val="1"/>
                <c:pt idx="0">
                  <c:v>Membres</c:v>
                </c:pt>
              </c:strCache>
            </c:strRef>
          </c:tx>
          <c:spPr>
            <a:solidFill>
              <a:srgbClr val="0E7490"/>
            </a:solidFill>
            <a:ln w="31750" cap="flat">
              <a:solidFill>
                <a:srgbClr val="0E7490"/>
              </a:solidFill>
              <a:prstDash val="solid"/>
              <a:round/>
            </a:ln>
            <a:effectLst/>
          </c:spPr>
          <c:invertIfNegative val="0"/>
          <c:dLbls>
            <c:numFmt formatCode="#,##0" sourceLinked="0"/>
            <c:txPr>
              <a:bodyPr/>
              <a:lstStyle/>
              <a:p>
                <a:pPr>
                  <a:defRPr b="0" i="0" strike="noStrike" sz="1200" u="none">
                    <a:solidFill>
                      <a:srgbClr val="000000"/>
                    </a:solidFill>
                    <a:latin typeface="+mn-lt"/>
                  </a:defRPr>
                </a:pPr>
              </a:p>
            </c:txPr>
            <c:showLegendKey val="0"/>
            <c:showVal val="0"/>
            <c:showCatName val="0"/>
            <c:showSerName val="0"/>
            <c:showPercent val="0"/>
            <c:showBubbleSize val="0"/>
            <c:showLeaderLines val="0"/>
          </c:dLbls>
          <c:marker>
            <c:symbol val="circle"/>
            <c:size val="6"/>
            <c:spPr>
              <a:solidFill>
                <a:srgbClr val="0E7490"/>
              </a:solidFill>
              <a:ln w="9525" cap="flat">
                <a:solidFill>
                  <a:srgbClr val="0E7490"/>
                </a:solidFill>
                <a:prstDash val="solid"/>
                <a:round/>
              </a:ln>
              <a:effectLst/>
            </c:spPr>
          </c:marker>
          <c:cat>
            <c:multiLvlStrRef>
              <c:f>Sheet1!$A$2:$A$13</c:f>
              <c:multiLvlStrCache>
                <c:ptCount val="12"/>
                <c:lvl>
                  <c:pt idx="0">
                    <c:v>Janv.</c:v>
                  </c:pt>
                  <c:pt idx="1">
                    <c:v>Févr.</c:v>
                  </c:pt>
                  <c:pt idx="2">
                    <c:v>Mars</c:v>
                  </c:pt>
                  <c:pt idx="3">
                    <c:v>Avr.</c:v>
                  </c:pt>
                  <c:pt idx="4">
                    <c:v>Mai</c:v>
                  </c:pt>
                  <c:pt idx="5">
                    <c:v>Juin</c:v>
                  </c:pt>
                  <c:pt idx="6">
                    <c:v>Juil.</c:v>
                  </c:pt>
                  <c:pt idx="7">
                    <c:v>Août</c:v>
                  </c:pt>
                  <c:pt idx="8">
                    <c:v>Sept.</c:v>
                  </c:pt>
                  <c:pt idx="9">
                    <c:v>Oct.</c:v>
                  </c:pt>
                  <c:pt idx="10">
                    <c:v>Nov.</c:v>
                  </c:pt>
                  <c:pt idx="11">
                    <c:v>Déc.</c:v>
                  </c:pt>
                </c:lvl>
              </c:multiLvlStrCache>
            </c:multiLvlStrRef>
          </c:cat>
          <c:val>
            <c:numRef>
              <c:f>Sheet1!$B$2:$B$13</c:f>
              <c:numCache>
                <c:formatCode>General</c:formatCode>
                <c:ptCount val="12"/>
                <c:pt idx="0">
                  <c:v>1180</c:v>
                </c:pt>
                <c:pt idx="1">
                  <c:v>1192</c:v>
                </c:pt>
                <c:pt idx="2">
                  <c:v>1201</c:v>
                </c:pt>
                <c:pt idx="3">
                  <c:v>1198</c:v>
                </c:pt>
                <c:pt idx="4">
                  <c:v>1210</c:v>
                </c:pt>
                <c:pt idx="5">
                  <c:v>1215</c:v>
                </c:pt>
                <c:pt idx="6">
                  <c:v>1222</c:v>
                </c:pt>
                <c:pt idx="7">
                  <c:v>1219</c:v>
                </c:pt>
                <c:pt idx="8">
                  <c:v>1228</c:v>
                </c:pt>
                <c:pt idx="9">
                  <c:v>1236</c:v>
                </c:pt>
                <c:pt idx="10">
                  <c:v>1233</c:v>
                </c:pt>
                <c:pt idx="11">
                  <c:v>1240</c:v>
                </c:pt>
              </c:numCache>
            </c:numRef>
          </c:val>
          <c:smooth val="0"/>
        </c:ser>
        <c:dLbls>
          <c:numFmt formatCode="#,##0" sourceLinked="0"/>
          <c:txPr>
            <a:bodyPr/>
            <a:lstStyle/>
            <a:p>
              <a:pPr>
                <a:defRPr b="0" i="0" strike="noStrike" sz="1200" u="none">
                  <a:solidFill>
                    <a:srgbClr val="000000"/>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00" b="0" i="0" u="none" strike="noStrike">
                <a:solidFill>
                  <a:srgbClr val="5B6474"/>
                </a:solidFill>
                <a:latin typeface="+mn-lt"/>
              </a:defRPr>
            </a:pPr>
            <a:endParaRPr lang="en-US"/>
          </a:p>
        </c:txPr>
        <c:crossAx val="2094734552"/>
        <c:crosses val="autoZero"/>
        <c:auto val="1"/>
        <c:lblAlgn val="ctr"/>
        <c:noMultiLvlLbl val="1"/>
      </c:catAx>
      <c:valAx>
        <c:axId val="2094734552"/>
        <c:scaling>
          <c:orientation val="minMax"/>
          <c:min val="1100"/>
        </c:scaling>
        <c:delete val="0"/>
        <c:axPos val="l"/>
        <c:majorGridlines>
          <c:spPr>
            <a:ln w="6350" cap="flat">
              <a:solidFill>
                <a:srgbClr val="E3E8EE"/>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5B6474"/>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100" b="0" i="0" u="none" strike="noStrike">
                <a:solidFill>
                  <a:srgbClr val="0A0E1A"/>
                </a:solidFill>
                <a:latin typeface="+mn-lt"/>
              </a:defRPr>
            </a:pPr>
            <a:r>
              <a:rPr sz="1100" b="0" i="0" u="none" strike="noStrike">
                <a:solidFill>
                  <a:srgbClr val="0A0E1A"/>
                </a:solidFill>
                <a:latin typeface="+mn-lt"/>
              </a:rPr>
              <a:t>Participation aux événements par mois (données d'exemple)</a:t>
            </a:r>
          </a:p>
        </c:rich>
      </c:tx>
      <c:layout/>
      <c:overlay val="0"/>
    </c:title>
    <c:autoTitleDeleted val="0"/>
    <c:plotArea>
      <c:layout/>
      <c:barChart>
        <c:barDir val="col"/>
        <c:grouping val="clustered"/>
        <c:varyColors val="0"/>
        <c:ser>
          <c:idx val="0"/>
          <c:order val="0"/>
          <c:tx>
            <c:strRef>
              <c:f>Sheet1!$B$1</c:f>
              <c:strCache>
                <c:ptCount val="1"/>
                <c:pt idx="0">
                  <c:v>Participation</c:v>
                </c:pt>
              </c:strCache>
            </c:strRef>
          </c:tx>
          <c:spPr>
            <a:solidFill>
              <a:srgbClr val="06B6D4"/>
            </a:solidFill>
            <a:effectLst/>
          </c:spPr>
          <c:invertIfNegative val="0"/>
          <c:dLbls>
            <c:numFmt formatCode="#,##0" sourceLinked="0"/>
            <c:txPr>
              <a:bodyPr/>
              <a:lstStyle/>
              <a:p>
                <a:pPr>
                  <a:defRPr b="0" i="0" strike="noStrike" sz="800" u="none">
                    <a:solidFill>
                      <a:srgbClr val="5B6474"/>
                    </a:solidFill>
                    <a:latin typeface="+mn-lt"/>
                  </a:defRPr>
                </a:pPr>
              </a:p>
            </c:txPr>
            <c:showLegendKey val="0"/>
            <c:showVal val="1"/>
            <c:showCatName val="0"/>
            <c:showSerName val="0"/>
            <c:showPercent val="0"/>
            <c:showBubbleSize val="0"/>
            <c:showLeaderLines val="0"/>
          </c:dLbls>
          <c:cat>
            <c:multiLvlStrRef>
              <c:f>Sheet1!$A$2:$A$13</c:f>
              <c:multiLvlStrCache>
                <c:ptCount val="12"/>
                <c:lvl>
                  <c:pt idx="0">
                    <c:v>Janv.</c:v>
                  </c:pt>
                  <c:pt idx="1">
                    <c:v>Févr.</c:v>
                  </c:pt>
                  <c:pt idx="2">
                    <c:v>Mars</c:v>
                  </c:pt>
                  <c:pt idx="3">
                    <c:v>Avr.</c:v>
                  </c:pt>
                  <c:pt idx="4">
                    <c:v>Mai</c:v>
                  </c:pt>
                  <c:pt idx="5">
                    <c:v>Juin</c:v>
                  </c:pt>
                  <c:pt idx="6">
                    <c:v>Juil.</c:v>
                  </c:pt>
                  <c:pt idx="7">
                    <c:v>Août</c:v>
                  </c:pt>
                  <c:pt idx="8">
                    <c:v>Sept.</c:v>
                  </c:pt>
                  <c:pt idx="9">
                    <c:v>Oct.</c:v>
                  </c:pt>
                  <c:pt idx="10">
                    <c:v>Nov.</c:v>
                  </c:pt>
                  <c:pt idx="11">
                    <c:v>Déc.</c:v>
                  </c:pt>
                </c:lvl>
              </c:multiLvlStrCache>
            </c:multiLvlStrRef>
          </c:cat>
          <c:val>
            <c:numRef>
              <c:f>Sheet1!$B$2:$B$13</c:f>
              <c:numCache>
                <c:formatCode>General</c:formatCode>
                <c:ptCount val="12"/>
                <c:pt idx="0">
                  <c:v>210</c:v>
                </c:pt>
                <c:pt idx="1">
                  <c:v>180</c:v>
                </c:pt>
                <c:pt idx="2">
                  <c:v>260</c:v>
                </c:pt>
                <c:pt idx="3">
                  <c:v>240</c:v>
                </c:pt>
                <c:pt idx="4">
                  <c:v>190</c:v>
                </c:pt>
                <c:pt idx="5">
                  <c:v>150</c:v>
                </c:pt>
                <c:pt idx="6">
                  <c:v>120</c:v>
                </c:pt>
                <c:pt idx="7">
                  <c:v>170</c:v>
                </c:pt>
                <c:pt idx="8">
                  <c:v>280</c:v>
                </c:pt>
                <c:pt idx="9">
                  <c:v>300</c:v>
                </c:pt>
                <c:pt idx="10">
                  <c:v>260</c:v>
                </c:pt>
                <c:pt idx="11">
                  <c:v>230</c:v>
                </c:pt>
              </c:numCache>
            </c:numRef>
          </c:val>
        </c:ser>
        <c:dLbls>
          <c:numFmt formatCode="#,##0" sourceLinked="0"/>
          <c:txPr>
            <a:bodyPr/>
            <a:lstStyle/>
            <a:p>
              <a:pPr>
                <a:defRPr b="0" i="0" strike="noStrike" sz="800" u="none">
                  <a:solidFill>
                    <a:srgbClr val="5B6474"/>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00" b="0" i="0" u="none" strike="noStrike">
                <a:solidFill>
                  <a:srgbClr val="5B6474"/>
                </a:solidFill>
                <a:latin typeface="+mn-lt"/>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E3E8EE"/>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5B6474"/>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100" b="0" i="0" u="none" strike="noStrike">
                <a:solidFill>
                  <a:srgbClr val="0A0E1A"/>
                </a:solidFill>
                <a:latin typeface="+mn-lt"/>
              </a:defRPr>
            </a:pPr>
            <a:r>
              <a:rPr sz="1100" b="0" i="0" u="none" strike="noStrike">
                <a:solidFill>
                  <a:srgbClr val="0A0E1A"/>
                </a:solidFill>
                <a:latin typeface="+mn-lt"/>
              </a:rPr>
              <a:t>Réalisé vs budget, cumul annuel (données d'exemple)</a:t>
            </a:r>
          </a:p>
        </c:rich>
      </c:tx>
      <c:layout/>
      <c:overlay val="0"/>
    </c:title>
    <c:autoTitleDeleted val="0"/>
    <c:plotArea>
      <c:layout/>
      <c:barChart>
        <c:barDir val="col"/>
        <c:grouping val="clustered"/>
        <c:varyColors val="0"/>
        <c:ser>
          <c:idx val="0"/>
          <c:order val="0"/>
          <c:tx>
            <c:strRef>
              <c:f>Sheet1!$B$1</c:f>
              <c:strCache>
                <c:ptCount val="1"/>
                <c:pt idx="0">
                  <c:v>Réalisé</c:v>
                </c:pt>
              </c:strCache>
            </c:strRef>
          </c:tx>
          <c:spPr>
            <a:solidFill>
              <a:srgbClr val="0E7490"/>
            </a:solidFill>
            <a:effectLst/>
          </c:spPr>
          <c:invertIfNegative val="0"/>
          <c:dLbls>
            <c:numFmt formatCode="$#,##0" sourceLinked="0"/>
            <c:txPr>
              <a:bodyPr/>
              <a:lstStyle/>
              <a:p>
                <a:pPr>
                  <a:defRPr b="0" i="0" strike="noStrike" sz="800" u="none">
                    <a:solidFill>
                      <a:srgbClr val="000000"/>
                    </a:solidFill>
                    <a:latin typeface="+mn-lt"/>
                  </a:defRPr>
                </a:pPr>
              </a:p>
            </c:txPr>
            <c:showLegendKey val="0"/>
            <c:showVal val="1"/>
            <c:showCatName val="0"/>
            <c:showSerName val="0"/>
            <c:showPercent val="0"/>
            <c:showBubbleSize val="0"/>
            <c:showLeaderLines val="0"/>
          </c:dLbls>
          <c:cat>
            <c:multiLvlStrRef>
              <c:f>Sheet1!$A$2:$A$4</c:f>
              <c:multiLvlStrCache>
                <c:ptCount val="3"/>
                <c:lvl>
                  <c:pt idx="0">
                    <c:v>Cotisations</c:v>
                  </c:pt>
                  <c:pt idx="1">
                    <c:v>Événements</c:v>
                  </c:pt>
                  <c:pt idx="2">
                    <c:v>Partenariats</c:v>
                  </c:pt>
                </c:lvl>
              </c:multiLvlStrCache>
            </c:multiLvlStrRef>
          </c:cat>
          <c:val>
            <c:numRef>
              <c:f>Sheet1!$B$2:$B$4</c:f>
              <c:numCache>
                <c:formatCode>General</c:formatCode>
                <c:ptCount val="3"/>
                <c:pt idx="0">
                  <c:v>182000</c:v>
                </c:pt>
                <c:pt idx="1">
                  <c:v>64000</c:v>
                </c:pt>
                <c:pt idx="2">
                  <c:v>38000</c:v>
                </c:pt>
              </c:numCache>
            </c:numRef>
          </c:val>
        </c:ser>
        <c:ser>
          <c:idx val="1"/>
          <c:order val="1"/>
          <c:tx>
            <c:strRef>
              <c:f>Sheet1!$C$1</c:f>
              <c:strCache>
                <c:ptCount val="1"/>
                <c:pt idx="0">
                  <c:v>Budget</c:v>
                </c:pt>
              </c:strCache>
            </c:strRef>
          </c:tx>
          <c:spPr>
            <a:solidFill>
              <a:srgbClr val="C9D1DA"/>
            </a:solidFill>
            <a:effectLst/>
          </c:spPr>
          <c:invertIfNegative val="0"/>
          <c:dLbls>
            <c:numFmt formatCode="$#,##0" sourceLinked="0"/>
            <c:txPr>
              <a:bodyPr/>
              <a:lstStyle/>
              <a:p>
                <a:pPr>
                  <a:defRPr b="0" i="0" strike="noStrike" sz="800" u="none">
                    <a:solidFill>
                      <a:srgbClr val="000000"/>
                    </a:solidFill>
                    <a:latin typeface="+mn-lt"/>
                  </a:defRPr>
                </a:pPr>
              </a:p>
            </c:txPr>
            <c:showLegendKey val="0"/>
            <c:showVal val="1"/>
            <c:showCatName val="0"/>
            <c:showSerName val="0"/>
            <c:showPercent val="0"/>
            <c:showBubbleSize val="0"/>
            <c:showLeaderLines val="0"/>
          </c:dLbls>
          <c:cat>
            <c:multiLvlStrRef>
              <c:f>Sheet1!$A$2:$A$4</c:f>
              <c:multiLvlStrCache>
                <c:ptCount val="3"/>
                <c:lvl>
                  <c:pt idx="0">
                    <c:v>Cotisations</c:v>
                  </c:pt>
                  <c:pt idx="1">
                    <c:v>Événements</c:v>
                  </c:pt>
                  <c:pt idx="2">
                    <c:v>Partenariats</c:v>
                  </c:pt>
                </c:lvl>
              </c:multiLvlStrCache>
            </c:multiLvlStrRef>
          </c:cat>
          <c:val>
            <c:numRef>
              <c:f>Sheet1!$C$2:$C$4</c:f>
              <c:numCache>
                <c:formatCode>General</c:formatCode>
                <c:ptCount val="3"/>
                <c:pt idx="0">
                  <c:v>190000</c:v>
                </c:pt>
                <c:pt idx="1">
                  <c:v>58000</c:v>
                </c:pt>
                <c:pt idx="2">
                  <c:v>45000</c:v>
                </c:pt>
              </c:numCache>
            </c:numRef>
          </c:val>
        </c:ser>
        <c:dLbls>
          <c:numFmt formatCode="$#,##0" sourceLinked="0"/>
          <c:txPr>
            <a:bodyPr/>
            <a:lstStyle/>
            <a:p>
              <a:pPr>
                <a:defRPr b="0" i="0" strike="noStrike" sz="800" u="none">
                  <a:solidFill>
                    <a:srgbClr val="000000"/>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00" b="0" i="0" u="none" strike="noStrike">
                <a:solidFill>
                  <a:srgbClr val="5B6474"/>
                </a:solidFill>
                <a:latin typeface="+mn-lt"/>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E3E8EE"/>
              </a:solidFill>
              <a:prstDash val="solid"/>
              <a:round/>
            </a:ln>
          </c:spPr>
        </c:majorGridlines>
        <c:numFmt formatCode="$#,##0"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5B6474"/>
                </a:solidFill>
                <a:latin typeface="+mn-lt"/>
              </a:defRPr>
            </a:pPr>
            <a:endParaRPr lang="en-US"/>
          </a:p>
        </c:txPr>
        <c:crossAx val="2094734554"/>
        <c:crosses val="autoZero"/>
        <c:crossBetween val="between"/>
      </c:valAx>
      <c:spPr>
        <a:noFill/>
        <a:ln>
          <a:noFill/>
        </a:ln>
        <a:effectLst/>
      </c:spPr>
    </c:plotArea>
    <c:legend>
      <c:legendPos val="b"/>
      <c:overlay val="0"/>
      <c:txPr>
        <a:bodyPr/>
        <a:lstStyle/>
        <a:p>
          <a:pPr>
            <a:defRPr sz="900">
              <a:latin typeface="+mn-lt"/>
              <a:cs typeface="+mn-lt"/>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Modèle Melora Connect. Remplacez chaque [crochet]. Les graphiques contiennent des données d'exemple : clic droit sur un graphique puis Modifier les données pour coller vos chiffres. Conservez les définitions des indicateurs en annexe et appliquez-les de la même façon à chaque période.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Commencez par les trois changements, pas par toutes les données. Si l'IA rédige cette synthèse, ne collez que des chiffres agrégés (aucun nom de membre) et vérifiez chaque chiffre dans le rapport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Taux de renouvellement = membres ayant renouvelé ÷ membres à renouveler × 100. Présentez à part le renouvellement de première année : il est souvent plus bas et montre si l'intégration fonctionne.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Taux d'engagement = membres ayant au moins une action d'engagement sur la période (événement, groupe, bénévolat, connexion) ÷ membres actifs × 100. Fixez la liste des actions retenues.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Tirez ces chiffres de votre score de risque (par exemple la grille gratuite de Melora Connect) ou de la liste des membres à risque de votre logiciel. Présentez des actions, pas seulement des chiffres.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Utilisez la même date d'arrêté que le rapport financier pour que les chiffres concordent. Expliquez tout écart supérieur à 5 % en une phrase sur la diapositive de synthèse.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Limitez cette diapositive à trois points. Sans décision à prendre, utilisez l'emplacement pour une demande claire.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Définissez chaque indicateur une fois et gardez la définition stable. Automatiser un rapport n'aide que si tout le monde s'accorde sur le sens de chaque chiffre.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chemeClr val="tx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417320"/>
            <a:ext cx="8046720" cy="1188720"/>
          </a:xfrm>
          <a:prstGeom prst="rect">
            <a:avLst/>
          </a:prstGeom>
          <a:noFill/>
          <a:ln/>
        </p:spPr>
        <p:txBody>
          <a:bodyPr wrap="square" rtlCol="0"/>
          <a:lstStyle>
            <a:lvl1pPr algn="l" indent="0" marL="0">
              <a:buNone/>
              <a:defRPr lang="en-US" sz="3600" b="1" dirty="0">
                <a:solidFill>
                  <a:schemeClr val="bg1"/>
                </a:solidFill>
              </a:defRPr>
            </a:lvl1pPr>
          </a:lstStyle>
          <a:p>
            <a:pPr algn="l" indent="0" marL="0">
              <a:buNone/>
            </a:pPr>
            <a:endParaRPr lang="en-US" sz="3600" dirty="0"/>
          </a:p>
        </p:txBody>
      </p:sp>
      <p:sp>
        <p:nvSpPr>
          <p:cNvPr id="3" name="Text 0"/>
          <p:cNvSpPr/>
          <p:nvPr>
            <p:ph idx="101" type="body" hasCustomPrompt="1"/>
          </p:nvPr>
        </p:nvSpPr>
        <p:spPr>
          <a:xfrm>
            <a:off x="548640" y="2743200"/>
            <a:ext cx="8046720" cy="822960"/>
          </a:xfrm>
          <a:prstGeom prst="rect">
            <a:avLst/>
          </a:prstGeom>
          <a:noFill/>
          <a:ln/>
        </p:spPr>
        <p:txBody>
          <a:bodyPr wrap="square" rtlCol="0"/>
          <a:lstStyle>
            <a:lvl1pPr algn="l" indent="0" marL="0">
              <a:buNone/>
              <a:defRPr lang="en-US" sz="1600" dirty="0">
                <a:solidFill>
                  <a:schemeClr val="bg2"/>
                </a:solidFill>
              </a:defRPr>
            </a:lvl1pPr>
          </a:lstStyle>
          <a:p>
            <a:pPr algn="l" indent="0" marL="0">
              <a:buNone/>
            </a:pPr>
            <a:endParaRPr lang="en-US" sz="1600" dirty="0"/>
          </a:p>
        </p:txBody>
      </p:sp>
      <p:sp>
        <p:nvSpPr>
          <p:cNvPr id="4" name="Text 0"/>
          <p:cNvSpPr/>
          <p:nvPr/>
        </p:nvSpPr>
        <p:spPr>
          <a:xfrm>
            <a:off x="548640" y="4480560"/>
            <a:ext cx="5486400" cy="320040"/>
          </a:xfrm>
          <a:prstGeom prst="rect">
            <a:avLst/>
          </a:prstGeom>
          <a:noFill/>
          <a:ln/>
        </p:spPr>
        <p:txBody>
          <a:bodyPr wrap="square" rtlCol="0" anchor="ctr"/>
          <a:lstStyle/>
          <a:p>
            <a:pPr indent="0" marL="0">
              <a:buNone/>
            </a:pPr>
            <a:r>
              <a:rPr lang="en-US" sz="1100" dirty="0">
                <a:solidFill>
                  <a:schemeClr val="bg2"/>
                </a:solidFill>
              </a:rPr>
              <a:t>Modèle de rapport au CA par Melora Connect</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rtlCol="0"/>
          <a:lstStyle>
            <a:lvl1pPr algn="l" indent="0" marL="0">
              <a:buNone/>
              <a:defRPr lang="en-US" sz="2400" b="1" dirty="0">
                <a:solidFill>
                  <a:schemeClr val="tx1"/>
                </a:solidFill>
              </a:defRPr>
            </a:lvl1pPr>
          </a:lstStyle>
          <a:p>
            <a:pPr algn="l" indent="0" marL="0">
              <a:buNone/>
            </a:pPr>
            <a:endParaRPr lang="en-US" sz="2400" dirty="0"/>
          </a:p>
        </p:txBody>
      </p:sp>
      <p:sp>
        <p:nvSpPr>
          <p:cNvPr id="3" name="Shape 0"/>
          <p:cNvSpPr/>
          <p:nvPr/>
        </p:nvSpPr>
        <p:spPr>
          <a:xfrm>
            <a:off x="457200" y="868680"/>
            <a:ext cx="731520" cy="45720"/>
          </a:xfrm>
          <a:prstGeom prst="rect">
            <a:avLst/>
          </a:prstGeom>
          <a:solidFill>
            <a:schemeClr val="accent1"/>
          </a:solidFill>
          <a:ln/>
        </p:spPr>
      </p:sp>
      <p:sp>
        <p:nvSpPr>
          <p:cNvPr id="4" name="Text 1"/>
          <p:cNvSpPr/>
          <p:nvPr/>
        </p:nvSpPr>
        <p:spPr>
          <a:xfrm>
            <a:off x="457200" y="4754880"/>
            <a:ext cx="6858000" cy="274320"/>
          </a:xfrm>
          <a:prstGeom prst="rect">
            <a:avLst/>
          </a:prstGeom>
          <a:noFill/>
          <a:ln/>
        </p:spPr>
        <p:txBody>
          <a:bodyPr wrap="square" rtlCol="0" anchor="ctr"/>
          <a:lstStyle/>
          <a:p>
            <a:pPr indent="0" marL="0">
              <a:buNone/>
            </a:pPr>
            <a:r>
              <a:rPr lang="en-US" sz="900" dirty="0">
                <a:solidFill>
                  <a:schemeClr val="accent5"/>
                </a:solidFill>
              </a:rPr>
              <a:t>Rapport au CA · [Organisation] · [Mois Année]</a:t>
            </a:r>
            <a:endParaRPr lang="en-US" sz="9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93A3"/>
                </a:solidFill>
              </a:defRPr>
            </a:lvl1pPr>
          </a:lstStyle>
          <a:p>
            <a:pPr algn="l"/>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93A3"/>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slideLayout" Target="../slideLayouts/slideLayout3.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5.xml"/><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6.xml"/><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548640" y="1417320"/>
            <a:ext cx="8046720" cy="1188720"/>
          </a:xfrm>
          <a:prstGeom prst="rect">
            <a:avLst/>
          </a:prstGeom>
          <a:noFill/>
          <a:ln/>
        </p:spPr>
        <p:txBody>
          <a:bodyPr wrap="square" rtlCol="0" anchor="b"/>
          <a:lstStyle/>
          <a:p>
            <a:pPr algn="l" indent="0" marL="0">
              <a:buNone/>
            </a:pPr>
            <a:r>
              <a:rPr lang="en-US" sz="3600" b="1" dirty="0">
                <a:solidFill>
                  <a:schemeClr val="bg1"/>
                </a:solidFill>
              </a:rPr>
              <a:t>Rapport au conseil : [mois ou trimestre, année]</a:t>
            </a:r>
            <a:endParaRPr lang="en-US" sz="3600" dirty="0"/>
          </a:p>
        </p:txBody>
      </p:sp>
      <p:sp>
        <p:nvSpPr>
          <p:cNvPr id="3" name="Text 0"/>
          <p:cNvSpPr/>
          <p:nvPr>
            <p:ph idx="101" type="body" hasCustomPrompt="1"/>
          </p:nvPr>
        </p:nvSpPr>
        <p:spPr>
          <a:xfrm>
            <a:off x="548640" y="2743200"/>
            <a:ext cx="8046720" cy="822960"/>
          </a:xfrm>
          <a:prstGeom prst="rect">
            <a:avLst/>
          </a:prstGeom>
          <a:noFill/>
          <a:ln/>
        </p:spPr>
        <p:txBody>
          <a:bodyPr wrap="square" rtlCol="0" anchor="t"/>
          <a:lstStyle/>
          <a:p>
            <a:pPr algn="l" indent="0" marL="0">
              <a:buNone/>
            </a:pPr>
            <a:r>
              <a:rPr lang="en-US" sz="1600" dirty="0">
                <a:solidFill>
                  <a:schemeClr val="bg2"/>
                </a:solidFill>
              </a:rPr>
              <a:t>[Nom de l'organisation] · Préparé par [nom, fonction] · [date]</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rtlCol="0" anchor="ctr"/>
          <a:lstStyle/>
          <a:p>
            <a:pPr algn="l" indent="0" marL="0">
              <a:buNone/>
            </a:pPr>
            <a:r>
              <a:rPr lang="en-US" sz="2400" b="1" dirty="0">
                <a:solidFill>
                  <a:schemeClr val="tx1"/>
                </a:solidFill>
              </a:rPr>
              <a:t>En un coup d'œil</a:t>
            </a:r>
            <a:endParaRPr lang="en-US" sz="2400" dirty="0"/>
          </a:p>
        </p:txBody>
      </p:sp>
      <p:sp>
        <p:nvSpPr>
          <p:cNvPr id="3" name="kpi-card-0"/>
          <p:cNvSpPr/>
          <p:nvPr/>
        </p:nvSpPr>
        <p:spPr>
          <a:xfrm>
            <a:off x="457200" y="1143000"/>
            <a:ext cx="1920240" cy="1417320"/>
          </a:xfrm>
          <a:prstGeom prst="roundRect">
            <a:avLst>
              <a:gd name="adj" fmla="val 5161"/>
            </a:avLst>
          </a:prstGeom>
          <a:solidFill>
            <a:schemeClr val="bg2"/>
          </a:solidFill>
          <a:ln w="12700">
            <a:solidFill>
              <a:schemeClr val="bg2"/>
            </a:solidFill>
            <a:prstDash val="solid"/>
          </a:ln>
        </p:spPr>
      </p:sp>
      <p:sp>
        <p:nvSpPr>
          <p:cNvPr id="4" name="kpi-label-0"/>
          <p:cNvSpPr txBox="1"/>
          <p:nvPr/>
        </p:nvSpPr>
        <p:spPr>
          <a:xfrm>
            <a:off x="594360" y="1234440"/>
            <a:ext cx="1645920" cy="274320"/>
          </a:xfrm>
          <a:prstGeom prst="rect">
            <a:avLst/>
          </a:prstGeom>
          <a:noFill/>
          <a:ln/>
        </p:spPr>
        <p:txBody>
          <a:bodyPr wrap="square" lIns="0" tIns="0" rIns="0" bIns="0" rtlCol="0" anchor="ctr"/>
          <a:lstStyle/>
          <a:p>
            <a:pPr indent="0" marL="0">
              <a:buNone/>
            </a:pPr>
            <a:r>
              <a:rPr lang="en-US" sz="1050" b="1" dirty="0">
                <a:solidFill>
                  <a:schemeClr val="tx2"/>
                </a:solidFill>
              </a:rPr>
              <a:t>Membres</a:t>
            </a:r>
            <a:endParaRPr lang="en-US" sz="1050" dirty="0"/>
          </a:p>
        </p:txBody>
      </p:sp>
      <p:sp>
        <p:nvSpPr>
          <p:cNvPr id="5" name="kpi-value-0"/>
          <p:cNvSpPr txBox="1"/>
          <p:nvPr/>
        </p:nvSpPr>
        <p:spPr>
          <a:xfrm>
            <a:off x="594360" y="1508760"/>
            <a:ext cx="1645920" cy="457200"/>
          </a:xfrm>
          <a:prstGeom prst="rect">
            <a:avLst/>
          </a:prstGeom>
          <a:noFill/>
          <a:ln/>
        </p:spPr>
        <p:txBody>
          <a:bodyPr wrap="square" lIns="0" tIns="0" rIns="0" bIns="0" rtlCol="0" anchor="ctr"/>
          <a:lstStyle/>
          <a:p>
            <a:pPr indent="0" marL="0">
              <a:buNone/>
            </a:pPr>
            <a:r>
              <a:rPr lang="en-US" sz="2400" b="1" dirty="0">
                <a:solidFill>
                  <a:schemeClr val="tx1"/>
                </a:solidFill>
              </a:rPr>
              <a:t>[1 240]</a:t>
            </a:r>
            <a:endParaRPr lang="en-US" sz="2400" dirty="0"/>
          </a:p>
        </p:txBody>
      </p:sp>
      <p:sp>
        <p:nvSpPr>
          <p:cNvPr id="6" name="kpi-note-0"/>
          <p:cNvSpPr txBox="1"/>
          <p:nvPr/>
        </p:nvSpPr>
        <p:spPr>
          <a:xfrm>
            <a:off x="594360" y="1965960"/>
            <a:ext cx="1645920" cy="502920"/>
          </a:xfrm>
          <a:prstGeom prst="rect">
            <a:avLst/>
          </a:prstGeom>
          <a:noFill/>
          <a:ln/>
        </p:spPr>
        <p:txBody>
          <a:bodyPr wrap="square" lIns="0" tIns="0" rIns="0" bIns="0" rtlCol="0" anchor="t"/>
          <a:lstStyle/>
          <a:p>
            <a:pPr indent="0" marL="0">
              <a:buNone/>
            </a:pPr>
            <a:r>
              <a:rPr lang="en-US" sz="950" dirty="0">
                <a:solidFill>
                  <a:schemeClr val="accent5"/>
                </a:solidFill>
              </a:rPr>
              <a:t>[+2,1 %] vs période précédente</a:t>
            </a:r>
            <a:endParaRPr lang="en-US" sz="950" dirty="0"/>
          </a:p>
        </p:txBody>
      </p:sp>
      <p:sp>
        <p:nvSpPr>
          <p:cNvPr id="7" name="kpi-card-1"/>
          <p:cNvSpPr/>
          <p:nvPr/>
        </p:nvSpPr>
        <p:spPr>
          <a:xfrm>
            <a:off x="2560320" y="1143000"/>
            <a:ext cx="1920240" cy="1417320"/>
          </a:xfrm>
          <a:prstGeom prst="roundRect">
            <a:avLst>
              <a:gd name="adj" fmla="val 5161"/>
            </a:avLst>
          </a:prstGeom>
          <a:solidFill>
            <a:schemeClr val="bg2"/>
          </a:solidFill>
          <a:ln w="12700">
            <a:solidFill>
              <a:schemeClr val="bg2"/>
            </a:solidFill>
            <a:prstDash val="solid"/>
          </a:ln>
        </p:spPr>
      </p:sp>
      <p:sp>
        <p:nvSpPr>
          <p:cNvPr id="8" name="kpi-label-1"/>
          <p:cNvSpPr txBox="1"/>
          <p:nvPr/>
        </p:nvSpPr>
        <p:spPr>
          <a:xfrm>
            <a:off x="2697480" y="1234440"/>
            <a:ext cx="1645920" cy="274320"/>
          </a:xfrm>
          <a:prstGeom prst="rect">
            <a:avLst/>
          </a:prstGeom>
          <a:noFill/>
          <a:ln/>
        </p:spPr>
        <p:txBody>
          <a:bodyPr wrap="square" lIns="0" tIns="0" rIns="0" bIns="0" rtlCol="0" anchor="ctr"/>
          <a:lstStyle/>
          <a:p>
            <a:pPr indent="0" marL="0">
              <a:buNone/>
            </a:pPr>
            <a:r>
              <a:rPr lang="en-US" sz="1050" b="1" dirty="0">
                <a:solidFill>
                  <a:schemeClr val="tx2"/>
                </a:solidFill>
              </a:rPr>
              <a:t>Taux de renouvellement</a:t>
            </a:r>
            <a:endParaRPr lang="en-US" sz="1050" dirty="0"/>
          </a:p>
        </p:txBody>
      </p:sp>
      <p:sp>
        <p:nvSpPr>
          <p:cNvPr id="9" name="kpi-value-1"/>
          <p:cNvSpPr txBox="1"/>
          <p:nvPr/>
        </p:nvSpPr>
        <p:spPr>
          <a:xfrm>
            <a:off x="2697480" y="1508760"/>
            <a:ext cx="1645920" cy="457200"/>
          </a:xfrm>
          <a:prstGeom prst="rect">
            <a:avLst/>
          </a:prstGeom>
          <a:noFill/>
          <a:ln/>
        </p:spPr>
        <p:txBody>
          <a:bodyPr wrap="square" lIns="0" tIns="0" rIns="0" bIns="0" rtlCol="0" anchor="ctr"/>
          <a:lstStyle/>
          <a:p>
            <a:pPr indent="0" marL="0">
              <a:buNone/>
            </a:pPr>
            <a:r>
              <a:rPr lang="en-US" sz="2400" b="1" dirty="0">
                <a:solidFill>
                  <a:schemeClr val="tx1"/>
                </a:solidFill>
              </a:rPr>
              <a:t>[86 %]</a:t>
            </a:r>
            <a:endParaRPr lang="en-US" sz="2400" dirty="0"/>
          </a:p>
        </p:txBody>
      </p:sp>
      <p:sp>
        <p:nvSpPr>
          <p:cNvPr id="10" name="kpi-note-1"/>
          <p:cNvSpPr txBox="1"/>
          <p:nvPr/>
        </p:nvSpPr>
        <p:spPr>
          <a:xfrm>
            <a:off x="2697480" y="1965960"/>
            <a:ext cx="1645920" cy="502920"/>
          </a:xfrm>
          <a:prstGeom prst="rect">
            <a:avLst/>
          </a:prstGeom>
          <a:noFill/>
          <a:ln/>
        </p:spPr>
        <p:txBody>
          <a:bodyPr wrap="square" lIns="0" tIns="0" rIns="0" bIns="0" rtlCol="0" anchor="t"/>
          <a:lstStyle/>
          <a:p>
            <a:pPr indent="0" marL="0">
              <a:buNone/>
            </a:pPr>
            <a:r>
              <a:rPr lang="en-US" sz="950" dirty="0">
                <a:solidFill>
                  <a:schemeClr val="accent5"/>
                </a:solidFill>
              </a:rPr>
              <a:t>[+1 pt] vs l'an dernier</a:t>
            </a:r>
            <a:endParaRPr lang="en-US" sz="950" dirty="0"/>
          </a:p>
        </p:txBody>
      </p:sp>
      <p:sp>
        <p:nvSpPr>
          <p:cNvPr id="11" name="kpi-card-2"/>
          <p:cNvSpPr/>
          <p:nvPr/>
        </p:nvSpPr>
        <p:spPr>
          <a:xfrm>
            <a:off x="4663440" y="1143000"/>
            <a:ext cx="1920240" cy="1417320"/>
          </a:xfrm>
          <a:prstGeom prst="roundRect">
            <a:avLst>
              <a:gd name="adj" fmla="val 5161"/>
            </a:avLst>
          </a:prstGeom>
          <a:solidFill>
            <a:schemeClr val="bg2"/>
          </a:solidFill>
          <a:ln w="12700">
            <a:solidFill>
              <a:schemeClr val="bg2"/>
            </a:solidFill>
            <a:prstDash val="solid"/>
          </a:ln>
        </p:spPr>
      </p:sp>
      <p:sp>
        <p:nvSpPr>
          <p:cNvPr id="12" name="kpi-label-2"/>
          <p:cNvSpPr txBox="1"/>
          <p:nvPr/>
        </p:nvSpPr>
        <p:spPr>
          <a:xfrm>
            <a:off x="4800600" y="1234440"/>
            <a:ext cx="1645920" cy="274320"/>
          </a:xfrm>
          <a:prstGeom prst="rect">
            <a:avLst/>
          </a:prstGeom>
          <a:noFill/>
          <a:ln/>
        </p:spPr>
        <p:txBody>
          <a:bodyPr wrap="square" lIns="0" tIns="0" rIns="0" bIns="0" rtlCol="0" anchor="ctr"/>
          <a:lstStyle/>
          <a:p>
            <a:pPr indent="0" marL="0">
              <a:buNone/>
            </a:pPr>
            <a:r>
              <a:rPr lang="en-US" sz="1050" b="1" dirty="0">
                <a:solidFill>
                  <a:schemeClr val="tx2"/>
                </a:solidFill>
              </a:rPr>
              <a:t>Croissance nette</a:t>
            </a:r>
            <a:endParaRPr lang="en-US" sz="1050" dirty="0"/>
          </a:p>
        </p:txBody>
      </p:sp>
      <p:sp>
        <p:nvSpPr>
          <p:cNvPr id="13" name="kpi-value-2"/>
          <p:cNvSpPr txBox="1"/>
          <p:nvPr/>
        </p:nvSpPr>
        <p:spPr>
          <a:xfrm>
            <a:off x="4800600" y="1508760"/>
            <a:ext cx="1645920" cy="457200"/>
          </a:xfrm>
          <a:prstGeom prst="rect">
            <a:avLst/>
          </a:prstGeom>
          <a:noFill/>
          <a:ln/>
        </p:spPr>
        <p:txBody>
          <a:bodyPr wrap="square" lIns="0" tIns="0" rIns="0" bIns="0" rtlCol="0" anchor="ctr"/>
          <a:lstStyle/>
          <a:p>
            <a:pPr indent="0" marL="0">
              <a:buNone/>
            </a:pPr>
            <a:r>
              <a:rPr lang="en-US" sz="2400" b="1" dirty="0">
                <a:solidFill>
                  <a:schemeClr val="tx1"/>
                </a:solidFill>
              </a:rPr>
              <a:t>[+24]</a:t>
            </a:r>
            <a:endParaRPr lang="en-US" sz="2400" dirty="0"/>
          </a:p>
        </p:txBody>
      </p:sp>
      <p:sp>
        <p:nvSpPr>
          <p:cNvPr id="14" name="kpi-note-2"/>
          <p:cNvSpPr txBox="1"/>
          <p:nvPr/>
        </p:nvSpPr>
        <p:spPr>
          <a:xfrm>
            <a:off x="4800600" y="1965960"/>
            <a:ext cx="1645920" cy="502920"/>
          </a:xfrm>
          <a:prstGeom prst="rect">
            <a:avLst/>
          </a:prstGeom>
          <a:noFill/>
          <a:ln/>
        </p:spPr>
        <p:txBody>
          <a:bodyPr wrap="square" lIns="0" tIns="0" rIns="0" bIns="0" rtlCol="0" anchor="t"/>
          <a:lstStyle/>
          <a:p>
            <a:pPr indent="0" marL="0">
              <a:buNone/>
            </a:pPr>
            <a:r>
              <a:rPr lang="en-US" sz="950" dirty="0">
                <a:solidFill>
                  <a:schemeClr val="accent5"/>
                </a:solidFill>
              </a:rPr>
              <a:t>[58 nouveaux, 34 départs]</a:t>
            </a:r>
            <a:endParaRPr lang="en-US" sz="950" dirty="0"/>
          </a:p>
        </p:txBody>
      </p:sp>
      <p:sp>
        <p:nvSpPr>
          <p:cNvPr id="15" name="kpi-card-3"/>
          <p:cNvSpPr/>
          <p:nvPr/>
        </p:nvSpPr>
        <p:spPr>
          <a:xfrm>
            <a:off x="6766560" y="1143000"/>
            <a:ext cx="1920240" cy="1417320"/>
          </a:xfrm>
          <a:prstGeom prst="roundRect">
            <a:avLst>
              <a:gd name="adj" fmla="val 5161"/>
            </a:avLst>
          </a:prstGeom>
          <a:solidFill>
            <a:schemeClr val="bg2"/>
          </a:solidFill>
          <a:ln w="12700">
            <a:solidFill>
              <a:schemeClr val="bg2"/>
            </a:solidFill>
            <a:prstDash val="solid"/>
          </a:ln>
        </p:spPr>
      </p:sp>
      <p:sp>
        <p:nvSpPr>
          <p:cNvPr id="16" name="kpi-label-3"/>
          <p:cNvSpPr txBox="1"/>
          <p:nvPr/>
        </p:nvSpPr>
        <p:spPr>
          <a:xfrm>
            <a:off x="6903720" y="1234440"/>
            <a:ext cx="1645920" cy="274320"/>
          </a:xfrm>
          <a:prstGeom prst="rect">
            <a:avLst/>
          </a:prstGeom>
          <a:noFill/>
          <a:ln/>
        </p:spPr>
        <p:txBody>
          <a:bodyPr wrap="square" lIns="0" tIns="0" rIns="0" bIns="0" rtlCol="0" anchor="ctr"/>
          <a:lstStyle/>
          <a:p>
            <a:pPr indent="0" marL="0">
              <a:buNone/>
            </a:pPr>
            <a:r>
              <a:rPr lang="en-US" sz="1050" b="1" dirty="0">
                <a:solidFill>
                  <a:schemeClr val="tx2"/>
                </a:solidFill>
              </a:rPr>
              <a:t>Cotisations vs budget</a:t>
            </a:r>
            <a:endParaRPr lang="en-US" sz="1050" dirty="0"/>
          </a:p>
        </p:txBody>
      </p:sp>
      <p:sp>
        <p:nvSpPr>
          <p:cNvPr id="17" name="kpi-value-3"/>
          <p:cNvSpPr txBox="1"/>
          <p:nvPr/>
        </p:nvSpPr>
        <p:spPr>
          <a:xfrm>
            <a:off x="6903720" y="1508760"/>
            <a:ext cx="1645920" cy="457200"/>
          </a:xfrm>
          <a:prstGeom prst="rect">
            <a:avLst/>
          </a:prstGeom>
          <a:noFill/>
          <a:ln/>
        </p:spPr>
        <p:txBody>
          <a:bodyPr wrap="square" lIns="0" tIns="0" rIns="0" bIns="0" rtlCol="0" anchor="ctr"/>
          <a:lstStyle/>
          <a:p>
            <a:pPr indent="0" marL="0">
              <a:buNone/>
            </a:pPr>
            <a:r>
              <a:rPr lang="en-US" sz="2400" b="1" dirty="0">
                <a:solidFill>
                  <a:schemeClr val="tx1"/>
                </a:solidFill>
              </a:rPr>
              <a:t>[96 %]</a:t>
            </a:r>
            <a:endParaRPr lang="en-US" sz="2400" dirty="0"/>
          </a:p>
        </p:txBody>
      </p:sp>
      <p:sp>
        <p:nvSpPr>
          <p:cNvPr id="18" name="kpi-note-3"/>
          <p:cNvSpPr txBox="1"/>
          <p:nvPr/>
        </p:nvSpPr>
        <p:spPr>
          <a:xfrm>
            <a:off x="6903720" y="1965960"/>
            <a:ext cx="1645920" cy="502920"/>
          </a:xfrm>
          <a:prstGeom prst="rect">
            <a:avLst/>
          </a:prstGeom>
          <a:noFill/>
          <a:ln/>
        </p:spPr>
        <p:txBody>
          <a:bodyPr wrap="square" lIns="0" tIns="0" rIns="0" bIns="0" rtlCol="0" anchor="t"/>
          <a:lstStyle/>
          <a:p>
            <a:pPr indent="0" marL="0">
              <a:buNone/>
            </a:pPr>
            <a:r>
              <a:rPr lang="en-US" sz="950" dirty="0">
                <a:solidFill>
                  <a:schemeClr val="accent5"/>
                </a:solidFill>
              </a:rPr>
              <a:t>[182 k$ sur 190 k$]</a:t>
            </a:r>
            <a:endParaRPr lang="en-US" sz="950" dirty="0"/>
          </a:p>
        </p:txBody>
      </p:sp>
      <p:sp>
        <p:nvSpPr>
          <p:cNvPr id="19" name="changes-heading"/>
          <p:cNvSpPr txBox="1"/>
          <p:nvPr/>
        </p:nvSpPr>
        <p:spPr>
          <a:xfrm>
            <a:off x="457200" y="2788920"/>
            <a:ext cx="8229600" cy="320040"/>
          </a:xfrm>
          <a:prstGeom prst="rect">
            <a:avLst/>
          </a:prstGeom>
          <a:noFill/>
          <a:ln/>
        </p:spPr>
        <p:txBody>
          <a:bodyPr wrap="square" lIns="0" tIns="0" rIns="0" bIns="0" rtlCol="0" anchor="ctr"/>
          <a:lstStyle/>
          <a:p>
            <a:pPr indent="0" marL="0">
              <a:buNone/>
            </a:pPr>
            <a:r>
              <a:rPr lang="en-US" sz="1300" b="1" dirty="0">
                <a:solidFill>
                  <a:schemeClr val="tx1"/>
                </a:solidFill>
              </a:rPr>
              <a:t>Ce qui a changé cette période</a:t>
            </a:r>
            <a:endParaRPr lang="en-US" sz="1300" dirty="0"/>
          </a:p>
        </p:txBody>
      </p:sp>
      <p:sp>
        <p:nvSpPr>
          <p:cNvPr id="20" name="changes-bullets"/>
          <p:cNvSpPr txBox="1"/>
          <p:nvPr/>
        </p:nvSpPr>
        <p:spPr>
          <a:xfrm>
            <a:off x="457200" y="3108960"/>
            <a:ext cx="8229600" cy="1097280"/>
          </a:xfrm>
          <a:prstGeom prst="rect">
            <a:avLst/>
          </a:prstGeom>
          <a:noFill/>
          <a:ln/>
        </p:spPr>
        <p:txBody>
          <a:bodyPr wrap="square" rtlCol="0" anchor="t"/>
          <a:lstStyle/>
          <a:p>
            <a:pPr marL="342900" indent="-342900">
              <a:spcAft>
                <a:spcPts val="400"/>
              </a:spcAft>
              <a:buSzPct val="100000"/>
              <a:buChar char="•"/>
            </a:pPr>
            <a:r>
              <a:rPr lang="en-US" sz="1200" dirty="0">
                <a:solidFill>
                  <a:schemeClr val="tx1"/>
                </a:solidFill>
              </a:rPr>
              <a:t>[Le changement principal, en une phrase, avec le chiffre]</a:t>
            </a:r>
            <a:endParaRPr lang="en-US" sz="1200" dirty="0"/>
          </a:p>
          <a:p>
            <a:pPr marL="342900" indent="-342900">
              <a:spcAft>
                <a:spcPts val="400"/>
              </a:spcAft>
              <a:buSzPct val="100000"/>
              <a:buChar char="•"/>
            </a:pPr>
            <a:r>
              <a:rPr lang="en-US" sz="1200" dirty="0">
                <a:solidFill>
                  <a:schemeClr val="tx1"/>
                </a:solidFill>
              </a:rPr>
              <a:t>[Un deuxième changement ou risque à connaître]</a:t>
            </a:r>
            <a:endParaRPr lang="en-US" sz="1200" dirty="0"/>
          </a:p>
          <a:p>
            <a:pPr marL="342900" indent="-342900">
              <a:spcAft>
                <a:spcPts val="400"/>
              </a:spcAft>
              <a:buSzPct val="100000"/>
              <a:buChar char="•"/>
            </a:pPr>
            <a:r>
              <a:rPr lang="en-US" sz="1200" dirty="0">
                <a:solidFill>
                  <a:schemeClr val="tx1"/>
                </a:solidFill>
              </a:rPr>
              <a:t>[Une chose qui fonctionne, et pourquoi]</a:t>
            </a:r>
            <a:endParaRPr lang="en-US" sz="1200" dirty="0"/>
          </a:p>
        </p:txBody>
      </p:sp>
      <p:sp>
        <p:nvSpPr>
          <p:cNvPr id="21" name="ai-review-note"/>
          <p:cNvSpPr txBox="1"/>
          <p:nvPr/>
        </p:nvSpPr>
        <p:spPr>
          <a:xfrm>
            <a:off x="457200" y="4251960"/>
            <a:ext cx="8229600" cy="320040"/>
          </a:xfrm>
          <a:prstGeom prst="rect">
            <a:avLst/>
          </a:prstGeom>
          <a:noFill/>
          <a:ln/>
        </p:spPr>
        <p:txBody>
          <a:bodyPr wrap="square" lIns="0" tIns="0" rIns="0" bIns="0" rtlCol="0" anchor="ctr"/>
          <a:lstStyle/>
          <a:p>
            <a:pPr indent="0" marL="0">
              <a:buNone/>
            </a:pPr>
            <a:r>
              <a:rPr lang="en-US" sz="950" i="1" dirty="0">
                <a:solidFill>
                  <a:schemeClr val="accent3"/>
                </a:solidFill>
              </a:rPr>
              <a:t>L'IA peut rédiger ces trois lignes à partir de vos données. Une personne vérifie chaque chiffre avant le conseil.</a:t>
            </a:r>
            <a:endParaRPr lang="en-US" sz="95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93A3"/>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rtlCol="0" anchor="ctr"/>
          <a:lstStyle/>
          <a:p>
            <a:pPr algn="l" indent="0" marL="0">
              <a:buNone/>
            </a:pPr>
            <a:r>
              <a:rPr lang="en-US" sz="2400" b="1" dirty="0">
                <a:solidFill>
                  <a:schemeClr val="tx1"/>
                </a:solidFill>
              </a:rPr>
              <a:t>Adhésions</a:t>
            </a:r>
            <a:endParaRPr lang="en-US" sz="2400" dirty="0"/>
          </a:p>
        </p:txBody>
      </p:sp>
      <p:graphicFrame>
        <p:nvGraphicFramePr>
          <p:cNvPr id="3" name="members-chart" descr=""/>
          <p:cNvGraphicFramePr/>
          <p:nvPr/>
        </p:nvGraphicFramePr>
        <p:xfrm>
          <a:off x="457200" y="1097280"/>
          <a:ext cx="5394960" cy="3383280"/>
        </p:xfrm>
        <a:graphic xmlns:a="http://schemas.openxmlformats.org/drawingml/2006/main">
          <a:graphicData uri="http://schemas.openxmlformats.org/drawingml/2006/chart">
            <c:chart xmlns:c="http://schemas.openxmlformats.org/drawingml/2006/chart" r:id="rId1"/>
          </a:graphicData>
        </a:graphic>
      </p:graphicFrame>
      <p:sp>
        <p:nvSpPr>
          <p:cNvPr id="4" name="kpi-card-10"/>
          <p:cNvSpPr/>
          <p:nvPr/>
        </p:nvSpPr>
        <p:spPr>
          <a:xfrm>
            <a:off x="6126480" y="1097280"/>
            <a:ext cx="2560320" cy="777240"/>
          </a:xfrm>
          <a:prstGeom prst="roundRect">
            <a:avLst>
              <a:gd name="adj" fmla="val 9412"/>
            </a:avLst>
          </a:prstGeom>
          <a:solidFill>
            <a:schemeClr val="bg2"/>
          </a:solidFill>
          <a:ln w="12700">
            <a:solidFill>
              <a:schemeClr val="bg2"/>
            </a:solidFill>
            <a:prstDash val="solid"/>
          </a:ln>
        </p:spPr>
      </p:sp>
      <p:sp>
        <p:nvSpPr>
          <p:cNvPr id="5" name="kpi-label-10"/>
          <p:cNvSpPr txBox="1"/>
          <p:nvPr/>
        </p:nvSpPr>
        <p:spPr>
          <a:xfrm>
            <a:off x="6263640" y="1188720"/>
            <a:ext cx="2286000" cy="274320"/>
          </a:xfrm>
          <a:prstGeom prst="rect">
            <a:avLst/>
          </a:prstGeom>
          <a:noFill/>
          <a:ln/>
        </p:spPr>
        <p:txBody>
          <a:bodyPr wrap="square" lIns="0" tIns="0" rIns="0" bIns="0" rtlCol="0" anchor="ctr"/>
          <a:lstStyle/>
          <a:p>
            <a:pPr indent="0" marL="0">
              <a:buNone/>
            </a:pPr>
            <a:r>
              <a:rPr lang="en-US" sz="1050" b="1" dirty="0">
                <a:solidFill>
                  <a:schemeClr val="tx2"/>
                </a:solidFill>
              </a:rPr>
              <a:t>Nouveaux membres</a:t>
            </a:r>
            <a:endParaRPr lang="en-US" sz="1050" dirty="0"/>
          </a:p>
        </p:txBody>
      </p:sp>
      <p:sp>
        <p:nvSpPr>
          <p:cNvPr id="6" name="kpi-value-10"/>
          <p:cNvSpPr txBox="1"/>
          <p:nvPr/>
        </p:nvSpPr>
        <p:spPr>
          <a:xfrm>
            <a:off x="6263640" y="1426464"/>
            <a:ext cx="2286000" cy="365760"/>
          </a:xfrm>
          <a:prstGeom prst="rect">
            <a:avLst/>
          </a:prstGeom>
          <a:noFill/>
          <a:ln/>
        </p:spPr>
        <p:txBody>
          <a:bodyPr wrap="square" lIns="0" tIns="0" rIns="0" bIns="0" rtlCol="0" anchor="ctr"/>
          <a:lstStyle/>
          <a:p>
            <a:pPr indent="0" marL="0">
              <a:buNone/>
            </a:pPr>
            <a:r>
              <a:rPr lang="en-US" sz="1900" b="1" dirty="0">
                <a:solidFill>
                  <a:schemeClr val="tx1"/>
                </a:solidFill>
              </a:rPr>
              <a:t>[58]</a:t>
            </a:r>
            <a:endParaRPr lang="en-US" sz="1900" dirty="0"/>
          </a:p>
        </p:txBody>
      </p:sp>
      <p:sp>
        <p:nvSpPr>
          <p:cNvPr id="7" name="kpi-card-11"/>
          <p:cNvSpPr/>
          <p:nvPr/>
        </p:nvSpPr>
        <p:spPr>
          <a:xfrm>
            <a:off x="6126480" y="1965960"/>
            <a:ext cx="2560320" cy="777240"/>
          </a:xfrm>
          <a:prstGeom prst="roundRect">
            <a:avLst>
              <a:gd name="adj" fmla="val 9412"/>
            </a:avLst>
          </a:prstGeom>
          <a:solidFill>
            <a:schemeClr val="bg2"/>
          </a:solidFill>
          <a:ln w="12700">
            <a:solidFill>
              <a:schemeClr val="bg2"/>
            </a:solidFill>
            <a:prstDash val="solid"/>
          </a:ln>
        </p:spPr>
      </p:sp>
      <p:sp>
        <p:nvSpPr>
          <p:cNvPr id="8" name="kpi-label-11"/>
          <p:cNvSpPr txBox="1"/>
          <p:nvPr/>
        </p:nvSpPr>
        <p:spPr>
          <a:xfrm>
            <a:off x="6263640" y="2057400"/>
            <a:ext cx="2286000" cy="274320"/>
          </a:xfrm>
          <a:prstGeom prst="rect">
            <a:avLst/>
          </a:prstGeom>
          <a:noFill/>
          <a:ln/>
        </p:spPr>
        <p:txBody>
          <a:bodyPr wrap="square" lIns="0" tIns="0" rIns="0" bIns="0" rtlCol="0" anchor="ctr"/>
          <a:lstStyle/>
          <a:p>
            <a:pPr indent="0" marL="0">
              <a:buNone/>
            </a:pPr>
            <a:r>
              <a:rPr lang="en-US" sz="1050" b="1" dirty="0">
                <a:solidFill>
                  <a:schemeClr val="tx2"/>
                </a:solidFill>
              </a:rPr>
              <a:t>Départs</a:t>
            </a:r>
            <a:endParaRPr lang="en-US" sz="1050" dirty="0"/>
          </a:p>
        </p:txBody>
      </p:sp>
      <p:sp>
        <p:nvSpPr>
          <p:cNvPr id="9" name="kpi-value-11"/>
          <p:cNvSpPr txBox="1"/>
          <p:nvPr/>
        </p:nvSpPr>
        <p:spPr>
          <a:xfrm>
            <a:off x="6263640" y="2295144"/>
            <a:ext cx="2286000" cy="365760"/>
          </a:xfrm>
          <a:prstGeom prst="rect">
            <a:avLst/>
          </a:prstGeom>
          <a:noFill/>
          <a:ln/>
        </p:spPr>
        <p:txBody>
          <a:bodyPr wrap="square" lIns="0" tIns="0" rIns="0" bIns="0" rtlCol="0" anchor="ctr"/>
          <a:lstStyle/>
          <a:p>
            <a:pPr indent="0" marL="0">
              <a:buNone/>
            </a:pPr>
            <a:r>
              <a:rPr lang="en-US" sz="1900" b="1" dirty="0">
                <a:solidFill>
                  <a:schemeClr val="tx1"/>
                </a:solidFill>
              </a:rPr>
              <a:t>[34]</a:t>
            </a:r>
            <a:endParaRPr lang="en-US" sz="1900" dirty="0"/>
          </a:p>
        </p:txBody>
      </p:sp>
      <p:sp>
        <p:nvSpPr>
          <p:cNvPr id="10" name="kpi-card-12"/>
          <p:cNvSpPr/>
          <p:nvPr/>
        </p:nvSpPr>
        <p:spPr>
          <a:xfrm>
            <a:off x="6126480" y="2834640"/>
            <a:ext cx="2560320" cy="777240"/>
          </a:xfrm>
          <a:prstGeom prst="roundRect">
            <a:avLst>
              <a:gd name="adj" fmla="val 9412"/>
            </a:avLst>
          </a:prstGeom>
          <a:solidFill>
            <a:schemeClr val="bg2"/>
          </a:solidFill>
          <a:ln w="12700">
            <a:solidFill>
              <a:schemeClr val="bg2"/>
            </a:solidFill>
            <a:prstDash val="solid"/>
          </a:ln>
        </p:spPr>
      </p:sp>
      <p:sp>
        <p:nvSpPr>
          <p:cNvPr id="11" name="kpi-label-12"/>
          <p:cNvSpPr txBox="1"/>
          <p:nvPr/>
        </p:nvSpPr>
        <p:spPr>
          <a:xfrm>
            <a:off x="6263640" y="2926080"/>
            <a:ext cx="2286000" cy="274320"/>
          </a:xfrm>
          <a:prstGeom prst="rect">
            <a:avLst/>
          </a:prstGeom>
          <a:noFill/>
          <a:ln/>
        </p:spPr>
        <p:txBody>
          <a:bodyPr wrap="square" lIns="0" tIns="0" rIns="0" bIns="0" rtlCol="0" anchor="ctr"/>
          <a:lstStyle/>
          <a:p>
            <a:pPr indent="0" marL="0">
              <a:buNone/>
            </a:pPr>
            <a:r>
              <a:rPr lang="en-US" sz="1050" b="1" dirty="0">
                <a:solidFill>
                  <a:schemeClr val="tx2"/>
                </a:solidFill>
              </a:rPr>
              <a:t>Taux de renouvellement</a:t>
            </a:r>
            <a:endParaRPr lang="en-US" sz="1050" dirty="0"/>
          </a:p>
        </p:txBody>
      </p:sp>
      <p:sp>
        <p:nvSpPr>
          <p:cNvPr id="12" name="kpi-value-12"/>
          <p:cNvSpPr txBox="1"/>
          <p:nvPr/>
        </p:nvSpPr>
        <p:spPr>
          <a:xfrm>
            <a:off x="6263640" y="3163824"/>
            <a:ext cx="2286000" cy="365760"/>
          </a:xfrm>
          <a:prstGeom prst="rect">
            <a:avLst/>
          </a:prstGeom>
          <a:noFill/>
          <a:ln/>
        </p:spPr>
        <p:txBody>
          <a:bodyPr wrap="square" lIns="0" tIns="0" rIns="0" bIns="0" rtlCol="0" anchor="ctr"/>
          <a:lstStyle/>
          <a:p>
            <a:pPr indent="0" marL="0">
              <a:buNone/>
            </a:pPr>
            <a:r>
              <a:rPr lang="en-US" sz="1900" b="1" dirty="0">
                <a:solidFill>
                  <a:schemeClr val="tx1"/>
                </a:solidFill>
              </a:rPr>
              <a:t>[86 %]</a:t>
            </a:r>
            <a:endParaRPr lang="en-US" sz="1900" dirty="0"/>
          </a:p>
        </p:txBody>
      </p:sp>
      <p:sp>
        <p:nvSpPr>
          <p:cNvPr id="13" name="kpi-card-13"/>
          <p:cNvSpPr/>
          <p:nvPr/>
        </p:nvSpPr>
        <p:spPr>
          <a:xfrm>
            <a:off x="6126480" y="3703320"/>
            <a:ext cx="2560320" cy="777240"/>
          </a:xfrm>
          <a:prstGeom prst="roundRect">
            <a:avLst>
              <a:gd name="adj" fmla="val 9412"/>
            </a:avLst>
          </a:prstGeom>
          <a:solidFill>
            <a:schemeClr val="bg2"/>
          </a:solidFill>
          <a:ln w="12700">
            <a:solidFill>
              <a:schemeClr val="bg2"/>
            </a:solidFill>
            <a:prstDash val="solid"/>
          </a:ln>
        </p:spPr>
      </p:sp>
      <p:sp>
        <p:nvSpPr>
          <p:cNvPr id="14" name="kpi-label-13"/>
          <p:cNvSpPr txBox="1"/>
          <p:nvPr/>
        </p:nvSpPr>
        <p:spPr>
          <a:xfrm>
            <a:off x="6263640" y="3794760"/>
            <a:ext cx="2286000" cy="274320"/>
          </a:xfrm>
          <a:prstGeom prst="rect">
            <a:avLst/>
          </a:prstGeom>
          <a:noFill/>
          <a:ln/>
        </p:spPr>
        <p:txBody>
          <a:bodyPr wrap="square" lIns="0" tIns="0" rIns="0" bIns="0" rtlCol="0" anchor="ctr"/>
          <a:lstStyle/>
          <a:p>
            <a:pPr indent="0" marL="0">
              <a:buNone/>
            </a:pPr>
            <a:r>
              <a:rPr lang="en-US" sz="1050" b="1" dirty="0">
                <a:solidFill>
                  <a:schemeClr val="tx2"/>
                </a:solidFill>
              </a:rPr>
              <a:t>Renouvellement 1re année</a:t>
            </a:r>
            <a:endParaRPr lang="en-US" sz="1050" dirty="0"/>
          </a:p>
        </p:txBody>
      </p:sp>
      <p:sp>
        <p:nvSpPr>
          <p:cNvPr id="15" name="kpi-value-13"/>
          <p:cNvSpPr txBox="1"/>
          <p:nvPr/>
        </p:nvSpPr>
        <p:spPr>
          <a:xfrm>
            <a:off x="6263640" y="4032504"/>
            <a:ext cx="2286000" cy="365760"/>
          </a:xfrm>
          <a:prstGeom prst="rect">
            <a:avLst/>
          </a:prstGeom>
          <a:noFill/>
          <a:ln/>
        </p:spPr>
        <p:txBody>
          <a:bodyPr wrap="square" lIns="0" tIns="0" rIns="0" bIns="0" rtlCol="0" anchor="ctr"/>
          <a:lstStyle/>
          <a:p>
            <a:pPr indent="0" marL="0">
              <a:buNone/>
            </a:pPr>
            <a:r>
              <a:rPr lang="en-US" sz="1900" b="1" dirty="0">
                <a:solidFill>
                  <a:schemeClr val="tx1"/>
                </a:solidFill>
              </a:rPr>
              <a:t>[74 %]</a:t>
            </a:r>
            <a:endParaRPr lang="en-US" sz="19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93A3"/>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rtlCol="0" anchor="ctr"/>
          <a:lstStyle/>
          <a:p>
            <a:pPr algn="l" indent="0" marL="0">
              <a:buNone/>
            </a:pPr>
            <a:r>
              <a:rPr lang="en-US" sz="2400" b="1" dirty="0">
                <a:solidFill>
                  <a:schemeClr val="tx1"/>
                </a:solidFill>
              </a:rPr>
              <a:t>Engagement</a:t>
            </a:r>
            <a:endParaRPr lang="en-US" sz="2400" dirty="0"/>
          </a:p>
        </p:txBody>
      </p:sp>
      <p:graphicFrame>
        <p:nvGraphicFramePr>
          <p:cNvPr id="3" name="attendance-chart" descr=""/>
          <p:cNvGraphicFramePr/>
          <p:nvPr/>
        </p:nvGraphicFramePr>
        <p:xfrm>
          <a:off x="457200" y="1097280"/>
          <a:ext cx="5394960" cy="3383280"/>
        </p:xfrm>
        <a:graphic xmlns:a="http://schemas.openxmlformats.org/drawingml/2006/main">
          <a:graphicData uri="http://schemas.openxmlformats.org/drawingml/2006/chart">
            <c:chart xmlns:c="http://schemas.openxmlformats.org/drawingml/2006/chart" r:id="rId1"/>
          </a:graphicData>
        </a:graphic>
      </p:graphicFrame>
      <p:sp>
        <p:nvSpPr>
          <p:cNvPr id="4" name="kpi-card-20"/>
          <p:cNvSpPr/>
          <p:nvPr/>
        </p:nvSpPr>
        <p:spPr>
          <a:xfrm>
            <a:off x="6126480" y="1097280"/>
            <a:ext cx="2560320" cy="777240"/>
          </a:xfrm>
          <a:prstGeom prst="roundRect">
            <a:avLst>
              <a:gd name="adj" fmla="val 9412"/>
            </a:avLst>
          </a:prstGeom>
          <a:solidFill>
            <a:schemeClr val="bg2"/>
          </a:solidFill>
          <a:ln w="12700">
            <a:solidFill>
              <a:schemeClr val="bg2"/>
            </a:solidFill>
            <a:prstDash val="solid"/>
          </a:ln>
        </p:spPr>
      </p:sp>
      <p:sp>
        <p:nvSpPr>
          <p:cNvPr id="5" name="kpi-label-20"/>
          <p:cNvSpPr txBox="1"/>
          <p:nvPr/>
        </p:nvSpPr>
        <p:spPr>
          <a:xfrm>
            <a:off x="6263640" y="1188720"/>
            <a:ext cx="2286000" cy="274320"/>
          </a:xfrm>
          <a:prstGeom prst="rect">
            <a:avLst/>
          </a:prstGeom>
          <a:noFill/>
          <a:ln/>
        </p:spPr>
        <p:txBody>
          <a:bodyPr wrap="square" lIns="0" tIns="0" rIns="0" bIns="0" rtlCol="0" anchor="ctr"/>
          <a:lstStyle/>
          <a:p>
            <a:pPr indent="0" marL="0">
              <a:buNone/>
            </a:pPr>
            <a:r>
              <a:rPr lang="en-US" sz="1050" b="1" dirty="0">
                <a:solidFill>
                  <a:schemeClr val="tx2"/>
                </a:solidFill>
              </a:rPr>
              <a:t>Taux d'engagement</a:t>
            </a:r>
            <a:endParaRPr lang="en-US" sz="1050" dirty="0"/>
          </a:p>
        </p:txBody>
      </p:sp>
      <p:sp>
        <p:nvSpPr>
          <p:cNvPr id="6" name="kpi-value-20"/>
          <p:cNvSpPr txBox="1"/>
          <p:nvPr/>
        </p:nvSpPr>
        <p:spPr>
          <a:xfrm>
            <a:off x="6263640" y="1426464"/>
            <a:ext cx="2286000" cy="365760"/>
          </a:xfrm>
          <a:prstGeom prst="rect">
            <a:avLst/>
          </a:prstGeom>
          <a:noFill/>
          <a:ln/>
        </p:spPr>
        <p:txBody>
          <a:bodyPr wrap="square" lIns="0" tIns="0" rIns="0" bIns="0" rtlCol="0" anchor="ctr"/>
          <a:lstStyle/>
          <a:p>
            <a:pPr indent="0" marL="0">
              <a:buNone/>
            </a:pPr>
            <a:r>
              <a:rPr lang="en-US" sz="1900" b="1" dirty="0">
                <a:solidFill>
                  <a:schemeClr val="tx1"/>
                </a:solidFill>
              </a:rPr>
              <a:t>[62 %]</a:t>
            </a:r>
            <a:endParaRPr lang="en-US" sz="1900" dirty="0"/>
          </a:p>
        </p:txBody>
      </p:sp>
      <p:sp>
        <p:nvSpPr>
          <p:cNvPr id="7" name="kpi-card-21"/>
          <p:cNvSpPr/>
          <p:nvPr/>
        </p:nvSpPr>
        <p:spPr>
          <a:xfrm>
            <a:off x="6126480" y="1965960"/>
            <a:ext cx="2560320" cy="777240"/>
          </a:xfrm>
          <a:prstGeom prst="roundRect">
            <a:avLst>
              <a:gd name="adj" fmla="val 9412"/>
            </a:avLst>
          </a:prstGeom>
          <a:solidFill>
            <a:schemeClr val="bg2"/>
          </a:solidFill>
          <a:ln w="12700">
            <a:solidFill>
              <a:schemeClr val="bg2"/>
            </a:solidFill>
            <a:prstDash val="solid"/>
          </a:ln>
        </p:spPr>
      </p:sp>
      <p:sp>
        <p:nvSpPr>
          <p:cNvPr id="8" name="kpi-label-21"/>
          <p:cNvSpPr txBox="1"/>
          <p:nvPr/>
        </p:nvSpPr>
        <p:spPr>
          <a:xfrm>
            <a:off x="6263640" y="2057400"/>
            <a:ext cx="2286000" cy="274320"/>
          </a:xfrm>
          <a:prstGeom prst="rect">
            <a:avLst/>
          </a:prstGeom>
          <a:noFill/>
          <a:ln/>
        </p:spPr>
        <p:txBody>
          <a:bodyPr wrap="square" lIns="0" tIns="0" rIns="0" bIns="0" rtlCol="0" anchor="ctr"/>
          <a:lstStyle/>
          <a:p>
            <a:pPr indent="0" marL="0">
              <a:buNone/>
            </a:pPr>
            <a:r>
              <a:rPr lang="en-US" sz="1050" b="1" dirty="0">
                <a:solidFill>
                  <a:schemeClr val="tx2"/>
                </a:solidFill>
              </a:rPr>
              <a:t>Événements par membre</a:t>
            </a:r>
            <a:endParaRPr lang="en-US" sz="1050" dirty="0"/>
          </a:p>
        </p:txBody>
      </p:sp>
      <p:sp>
        <p:nvSpPr>
          <p:cNvPr id="9" name="kpi-value-21"/>
          <p:cNvSpPr txBox="1"/>
          <p:nvPr/>
        </p:nvSpPr>
        <p:spPr>
          <a:xfrm>
            <a:off x="6263640" y="2295144"/>
            <a:ext cx="2286000" cy="365760"/>
          </a:xfrm>
          <a:prstGeom prst="rect">
            <a:avLst/>
          </a:prstGeom>
          <a:noFill/>
          <a:ln/>
        </p:spPr>
        <p:txBody>
          <a:bodyPr wrap="square" lIns="0" tIns="0" rIns="0" bIns="0" rtlCol="0" anchor="ctr"/>
          <a:lstStyle/>
          <a:p>
            <a:pPr indent="0" marL="0">
              <a:buNone/>
            </a:pPr>
            <a:r>
              <a:rPr lang="en-US" sz="1900" b="1" dirty="0">
                <a:solidFill>
                  <a:schemeClr val="tx1"/>
                </a:solidFill>
              </a:rPr>
              <a:t>[1,8]</a:t>
            </a:r>
            <a:endParaRPr lang="en-US" sz="1900" dirty="0"/>
          </a:p>
        </p:txBody>
      </p:sp>
      <p:sp>
        <p:nvSpPr>
          <p:cNvPr id="10" name="kpi-card-22"/>
          <p:cNvSpPr/>
          <p:nvPr/>
        </p:nvSpPr>
        <p:spPr>
          <a:xfrm>
            <a:off x="6126480" y="2834640"/>
            <a:ext cx="2560320" cy="777240"/>
          </a:xfrm>
          <a:prstGeom prst="roundRect">
            <a:avLst>
              <a:gd name="adj" fmla="val 9412"/>
            </a:avLst>
          </a:prstGeom>
          <a:solidFill>
            <a:schemeClr val="bg2"/>
          </a:solidFill>
          <a:ln w="12700">
            <a:solidFill>
              <a:schemeClr val="bg2"/>
            </a:solidFill>
            <a:prstDash val="solid"/>
          </a:ln>
        </p:spPr>
      </p:sp>
      <p:sp>
        <p:nvSpPr>
          <p:cNvPr id="11" name="kpi-label-22"/>
          <p:cNvSpPr txBox="1"/>
          <p:nvPr/>
        </p:nvSpPr>
        <p:spPr>
          <a:xfrm>
            <a:off x="6263640" y="2926080"/>
            <a:ext cx="2286000" cy="274320"/>
          </a:xfrm>
          <a:prstGeom prst="rect">
            <a:avLst/>
          </a:prstGeom>
          <a:noFill/>
          <a:ln/>
        </p:spPr>
        <p:txBody>
          <a:bodyPr wrap="square" lIns="0" tIns="0" rIns="0" bIns="0" rtlCol="0" anchor="ctr"/>
          <a:lstStyle/>
          <a:p>
            <a:pPr indent="0" marL="0">
              <a:buNone/>
            </a:pPr>
            <a:r>
              <a:rPr lang="en-US" sz="1050" b="1" dirty="0">
                <a:solidFill>
                  <a:schemeClr val="tx2"/>
                </a:solidFill>
              </a:rPr>
              <a:t>Taux de clic e-mail</a:t>
            </a:r>
            <a:endParaRPr lang="en-US" sz="1050" dirty="0"/>
          </a:p>
        </p:txBody>
      </p:sp>
      <p:sp>
        <p:nvSpPr>
          <p:cNvPr id="12" name="kpi-value-22"/>
          <p:cNvSpPr txBox="1"/>
          <p:nvPr/>
        </p:nvSpPr>
        <p:spPr>
          <a:xfrm>
            <a:off x="6263640" y="3163824"/>
            <a:ext cx="2286000" cy="365760"/>
          </a:xfrm>
          <a:prstGeom prst="rect">
            <a:avLst/>
          </a:prstGeom>
          <a:noFill/>
          <a:ln/>
        </p:spPr>
        <p:txBody>
          <a:bodyPr wrap="square" lIns="0" tIns="0" rIns="0" bIns="0" rtlCol="0" anchor="ctr"/>
          <a:lstStyle/>
          <a:p>
            <a:pPr indent="0" marL="0">
              <a:buNone/>
            </a:pPr>
            <a:r>
              <a:rPr lang="en-US" sz="1900" b="1" dirty="0">
                <a:solidFill>
                  <a:schemeClr val="tx1"/>
                </a:solidFill>
              </a:rPr>
              <a:t>[4,2 %]</a:t>
            </a:r>
            <a:endParaRPr lang="en-US" sz="1900" dirty="0"/>
          </a:p>
        </p:txBody>
      </p:sp>
      <p:sp>
        <p:nvSpPr>
          <p:cNvPr id="13" name="kpi-card-23"/>
          <p:cNvSpPr/>
          <p:nvPr/>
        </p:nvSpPr>
        <p:spPr>
          <a:xfrm>
            <a:off x="6126480" y="3703320"/>
            <a:ext cx="2560320" cy="777240"/>
          </a:xfrm>
          <a:prstGeom prst="roundRect">
            <a:avLst>
              <a:gd name="adj" fmla="val 9412"/>
            </a:avLst>
          </a:prstGeom>
          <a:solidFill>
            <a:schemeClr val="bg2"/>
          </a:solidFill>
          <a:ln w="12700">
            <a:solidFill>
              <a:schemeClr val="bg2"/>
            </a:solidFill>
            <a:prstDash val="solid"/>
          </a:ln>
        </p:spPr>
      </p:sp>
      <p:sp>
        <p:nvSpPr>
          <p:cNvPr id="14" name="kpi-label-23"/>
          <p:cNvSpPr txBox="1"/>
          <p:nvPr/>
        </p:nvSpPr>
        <p:spPr>
          <a:xfrm>
            <a:off x="6263640" y="3794760"/>
            <a:ext cx="2286000" cy="274320"/>
          </a:xfrm>
          <a:prstGeom prst="rect">
            <a:avLst/>
          </a:prstGeom>
          <a:noFill/>
          <a:ln/>
        </p:spPr>
        <p:txBody>
          <a:bodyPr wrap="square" lIns="0" tIns="0" rIns="0" bIns="0" rtlCol="0" anchor="ctr"/>
          <a:lstStyle/>
          <a:p>
            <a:pPr indent="0" marL="0">
              <a:buNone/>
            </a:pPr>
            <a:r>
              <a:rPr lang="en-US" sz="1050" b="1" dirty="0">
                <a:solidFill>
                  <a:schemeClr val="tx2"/>
                </a:solidFill>
              </a:rPr>
              <a:t>Activation de l'espace</a:t>
            </a:r>
            <a:endParaRPr lang="en-US" sz="1050" dirty="0"/>
          </a:p>
        </p:txBody>
      </p:sp>
      <p:sp>
        <p:nvSpPr>
          <p:cNvPr id="15" name="kpi-value-23"/>
          <p:cNvSpPr txBox="1"/>
          <p:nvPr/>
        </p:nvSpPr>
        <p:spPr>
          <a:xfrm>
            <a:off x="6263640" y="4032504"/>
            <a:ext cx="2286000" cy="365760"/>
          </a:xfrm>
          <a:prstGeom prst="rect">
            <a:avLst/>
          </a:prstGeom>
          <a:noFill/>
          <a:ln/>
        </p:spPr>
        <p:txBody>
          <a:bodyPr wrap="square" lIns="0" tIns="0" rIns="0" bIns="0" rtlCol="0" anchor="ctr"/>
          <a:lstStyle/>
          <a:p>
            <a:pPr indent="0" marL="0">
              <a:buNone/>
            </a:pPr>
            <a:r>
              <a:rPr lang="en-US" sz="1900" b="1" dirty="0">
                <a:solidFill>
                  <a:schemeClr val="tx1"/>
                </a:solidFill>
              </a:rPr>
              <a:t>[71 %]</a:t>
            </a:r>
            <a:endParaRPr lang="en-US" sz="19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93A3"/>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rtlCol="0" anchor="ctr"/>
          <a:lstStyle/>
          <a:p>
            <a:pPr algn="l" indent="0" marL="0">
              <a:buNone/>
            </a:pPr>
            <a:r>
              <a:rPr lang="en-US" sz="2400" b="1" dirty="0">
                <a:solidFill>
                  <a:schemeClr val="tx1"/>
                </a:solidFill>
              </a:rPr>
              <a:t>Fidélisation : membres à risque</a:t>
            </a:r>
            <a:endParaRPr lang="en-US" sz="2400" dirty="0"/>
          </a:p>
        </p:txBody>
      </p:sp>
      <p:graphicFrame>
        <p:nvGraphicFramePr>
          <p:cNvPr id="6" name="risk-table"/>
          <p:cNvGraphicFramePr>
            <a:graphicFrameLocks noGrp="1"/>
          </p:cNvGraphicFramePr>
          <p:nvPr>
            <p:extLst>
              <p:ext uri="{D42A27DB-BD31-4B8C-83A1-F6EECF244321}">
                <p14:modId xmlns:p14="http://schemas.microsoft.com/office/powerpoint/2010/main" val="1579011935"/>
              </p:ext>
            </p:extLst>
          </p:nvPr>
        </p:nvGraphicFramePr>
        <p:xfrm>
          <a:off x="457200" y="1143000"/>
          <a:ext cx="8229600" cy="914400"/>
        </p:xfrm>
        <a:graphic>
          <a:graphicData uri="http://schemas.openxmlformats.org/drawingml/2006/table">
            <a:tbl>
              <a:tblPr/>
              <a:tblGrid>
                <a:gridCol w="2011680"/>
                <a:gridCol w="1463040"/>
                <a:gridCol w="2011680"/>
                <a:gridCol w="2743200"/>
              </a:tblGrid>
              <a:tr h="411480">
                <a:tc>
                  <a:txBody>
                    <a:bodyPr/>
                    <a:lstStyle/>
                    <a:p>
                      <a:pPr indent="0" marL="0">
                        <a:buNone/>
                      </a:pPr>
                      <a:r>
                        <a:rPr lang="en-US" sz="1200" b="1" dirty="0">
                          <a:solidFill>
                            <a:srgbClr val="FFFFFF"/>
                          </a:solidFill>
                        </a:rPr>
                        <a:t>Niveau de risque</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0B4F63"/>
                    </a:solidFill>
                  </a:tcPr>
                </a:tc>
                <a:tc>
                  <a:txBody>
                    <a:bodyPr/>
                    <a:lstStyle/>
                    <a:p>
                      <a:pPr indent="0" marL="0">
                        <a:buNone/>
                      </a:pPr>
                      <a:r>
                        <a:rPr lang="en-US" sz="1200" b="1" dirty="0">
                          <a:solidFill>
                            <a:srgbClr val="FFFFFF"/>
                          </a:solidFill>
                        </a:rPr>
                        <a:t>Membres</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0B4F63"/>
                    </a:solidFill>
                  </a:tcPr>
                </a:tc>
                <a:tc>
                  <a:txBody>
                    <a:bodyPr/>
                    <a:lstStyle/>
                    <a:p>
                      <a:pPr indent="0" marL="0">
                        <a:buNone/>
                      </a:pPr>
                      <a:r>
                        <a:rPr lang="en-US" sz="1200" b="1" dirty="0">
                          <a:solidFill>
                            <a:srgbClr val="FFFFFF"/>
                          </a:solidFill>
                        </a:rPr>
                        <a:t>Renouvellent sous 90 j</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0B4F63"/>
                    </a:solidFill>
                  </a:tcPr>
                </a:tc>
                <a:tc>
                  <a:txBody>
                    <a:bodyPr/>
                    <a:lstStyle/>
                    <a:p>
                      <a:pPr indent="0" marL="0">
                        <a:buNone/>
                      </a:pPr>
                      <a:r>
                        <a:rPr lang="en-US" sz="1200" b="1" dirty="0">
                          <a:solidFill>
                            <a:srgbClr val="FFFFFF"/>
                          </a:solidFill>
                        </a:rPr>
                        <a:t>Suivi</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0B4F63"/>
                    </a:solidFill>
                  </a:tcPr>
                </a:tc>
              </a:tr>
              <a:tr h="411480">
                <a:tc>
                  <a:txBody>
                    <a:bodyPr/>
                    <a:lstStyle/>
                    <a:p>
                      <a:pPr indent="0" marL="0">
                        <a:buNone/>
                      </a:pPr>
                      <a:r>
                        <a:rPr lang="en-US" sz="1200" dirty="0">
                          <a:solidFill>
                            <a:srgbClr val="0A0E1A"/>
                          </a:solidFill>
                        </a:rPr>
                        <a:t>Élevé</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1200" dirty="0">
                          <a:solidFill>
                            <a:srgbClr val="0A0E1A"/>
                          </a:solidFill>
                        </a:rPr>
                        <a:t>[18]</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1200" dirty="0">
                          <a:solidFill>
                            <a:srgbClr val="0A0E1A"/>
                          </a:solidFill>
                        </a:rPr>
                        <a:t>[12]</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1200" dirty="0">
                          <a:solidFill>
                            <a:srgbClr val="0A0E1A"/>
                          </a:solidFill>
                        </a:rPr>
                        <a:t>[12 sur 18 contactés]</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r>
              <a:tr h="411480">
                <a:tc>
                  <a:txBody>
                    <a:bodyPr/>
                    <a:lstStyle/>
                    <a:p>
                      <a:pPr indent="0" marL="0">
                        <a:buNone/>
                      </a:pPr>
                      <a:r>
                        <a:rPr lang="en-US" sz="1200" dirty="0">
                          <a:solidFill>
                            <a:srgbClr val="0A0E1A"/>
                          </a:solidFill>
                        </a:rPr>
                        <a:t>Moyen</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1200" dirty="0">
                          <a:solidFill>
                            <a:srgbClr val="0A0E1A"/>
                          </a:solidFill>
                        </a:rPr>
                        <a:t>[41]</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1200" dirty="0">
                          <a:solidFill>
                            <a:srgbClr val="0A0E1A"/>
                          </a:solidFill>
                        </a:rPr>
                        <a:t>[19]</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1200" dirty="0">
                          <a:solidFill>
                            <a:srgbClr val="0A0E1A"/>
                          </a:solidFill>
                        </a:rPr>
                        <a:t>[Invitations ciblées envoyées]</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r>
              <a:tr h="411480">
                <a:tc>
                  <a:txBody>
                    <a:bodyPr/>
                    <a:lstStyle/>
                    <a:p>
                      <a:pPr indent="0" marL="0">
                        <a:buNone/>
                      </a:pPr>
                      <a:r>
                        <a:rPr lang="en-US" sz="1200" dirty="0">
                          <a:solidFill>
                            <a:srgbClr val="0A0E1A"/>
                          </a:solidFill>
                        </a:rPr>
                        <a:t>Faible</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1200" dirty="0">
                          <a:solidFill>
                            <a:srgbClr val="0A0E1A"/>
                          </a:solidFill>
                        </a:rPr>
                        <a:t>[226]</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1200" dirty="0">
                          <a:solidFill>
                            <a:srgbClr val="0A0E1A"/>
                          </a:solidFill>
                        </a:rPr>
                        <a:t>[64]</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1200" dirty="0">
                          <a:solidFill>
                            <a:srgbClr val="0A0E1A"/>
                          </a:solidFill>
                        </a:rPr>
                        <a:t>[Communications habituelles]</a:t>
                      </a:r>
                      <a:endParaRPr lang="en-US" sz="120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r>
            </a:tbl>
          </a:graphicData>
        </a:graphic>
      </p:graphicFrame>
      <p:sp>
        <p:nvSpPr>
          <p:cNvPr id="4" name="risk-commentary"/>
          <p:cNvSpPr txBox="1"/>
          <p:nvPr/>
        </p:nvSpPr>
        <p:spPr>
          <a:xfrm>
            <a:off x="457200" y="3108960"/>
            <a:ext cx="8229600" cy="1097280"/>
          </a:xfrm>
          <a:prstGeom prst="rect">
            <a:avLst/>
          </a:prstGeom>
          <a:noFill/>
          <a:ln/>
        </p:spPr>
        <p:txBody>
          <a:bodyPr wrap="square" rtlCol="0" anchor="t"/>
          <a:lstStyle/>
          <a:p>
            <a:pPr indent="0" marL="0">
              <a:buNone/>
            </a:pPr>
            <a:r>
              <a:rPr lang="en-US" sz="1200" dirty="0">
                <a:solidFill>
                  <a:schemeClr val="tx1"/>
                </a:solidFill>
              </a:rPr>
              <a:t>[Une ou deux phrases : ce que fait l'équipe pour les membres à risque élevé, et le soutien attendu du conseil, par exemple des appels d'administrateurs aux membres de longue date.]</a:t>
            </a:r>
            <a:endParaRPr lang="en-US" sz="1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93A3"/>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rtlCol="0" anchor="ctr"/>
          <a:lstStyle/>
          <a:p>
            <a:pPr algn="l" indent="0" marL="0">
              <a:buNone/>
            </a:pPr>
            <a:r>
              <a:rPr lang="en-US" sz="2400" b="1" dirty="0">
                <a:solidFill>
                  <a:schemeClr val="tx1"/>
                </a:solidFill>
              </a:rPr>
              <a:t>Revenus</a:t>
            </a:r>
            <a:endParaRPr lang="en-US" sz="2400" dirty="0"/>
          </a:p>
        </p:txBody>
      </p:sp>
      <p:graphicFrame>
        <p:nvGraphicFramePr>
          <p:cNvPr id="3" name="revenue-chart" descr=""/>
          <p:cNvGraphicFramePr/>
          <p:nvPr/>
        </p:nvGraphicFramePr>
        <p:xfrm>
          <a:off x="457200" y="1097280"/>
          <a:ext cx="5394960" cy="3383280"/>
        </p:xfrm>
        <a:graphic xmlns:a="http://schemas.openxmlformats.org/drawingml/2006/main">
          <a:graphicData uri="http://schemas.openxmlformats.org/drawingml/2006/chart">
            <c:chart xmlns:c="http://schemas.openxmlformats.org/drawingml/2006/chart" r:id="rId1"/>
          </a:graphicData>
        </a:graphic>
      </p:graphicFrame>
      <p:sp>
        <p:nvSpPr>
          <p:cNvPr id="4" name="kpi-card-30"/>
          <p:cNvSpPr/>
          <p:nvPr/>
        </p:nvSpPr>
        <p:spPr>
          <a:xfrm>
            <a:off x="6126480" y="1097280"/>
            <a:ext cx="2560320" cy="777240"/>
          </a:xfrm>
          <a:prstGeom prst="roundRect">
            <a:avLst>
              <a:gd name="adj" fmla="val 9412"/>
            </a:avLst>
          </a:prstGeom>
          <a:solidFill>
            <a:schemeClr val="bg2"/>
          </a:solidFill>
          <a:ln w="12700">
            <a:solidFill>
              <a:schemeClr val="bg2"/>
            </a:solidFill>
            <a:prstDash val="solid"/>
          </a:ln>
        </p:spPr>
      </p:sp>
      <p:sp>
        <p:nvSpPr>
          <p:cNvPr id="5" name="kpi-label-30"/>
          <p:cNvSpPr txBox="1"/>
          <p:nvPr/>
        </p:nvSpPr>
        <p:spPr>
          <a:xfrm>
            <a:off x="6263640" y="1188720"/>
            <a:ext cx="2286000" cy="274320"/>
          </a:xfrm>
          <a:prstGeom prst="rect">
            <a:avLst/>
          </a:prstGeom>
          <a:noFill/>
          <a:ln/>
        </p:spPr>
        <p:txBody>
          <a:bodyPr wrap="square" lIns="0" tIns="0" rIns="0" bIns="0" rtlCol="0" anchor="ctr"/>
          <a:lstStyle/>
          <a:p>
            <a:pPr indent="0" marL="0">
              <a:buNone/>
            </a:pPr>
            <a:r>
              <a:rPr lang="en-US" sz="1050" b="1" dirty="0">
                <a:solidFill>
                  <a:schemeClr val="tx2"/>
                </a:solidFill>
              </a:rPr>
              <a:t>Revenus cumulés</a:t>
            </a:r>
            <a:endParaRPr lang="en-US" sz="1050" dirty="0"/>
          </a:p>
        </p:txBody>
      </p:sp>
      <p:sp>
        <p:nvSpPr>
          <p:cNvPr id="6" name="kpi-value-30"/>
          <p:cNvSpPr txBox="1"/>
          <p:nvPr/>
        </p:nvSpPr>
        <p:spPr>
          <a:xfrm>
            <a:off x="6263640" y="1426464"/>
            <a:ext cx="2286000" cy="365760"/>
          </a:xfrm>
          <a:prstGeom prst="rect">
            <a:avLst/>
          </a:prstGeom>
          <a:noFill/>
          <a:ln/>
        </p:spPr>
        <p:txBody>
          <a:bodyPr wrap="square" lIns="0" tIns="0" rIns="0" bIns="0" rtlCol="0" anchor="ctr"/>
          <a:lstStyle/>
          <a:p>
            <a:pPr indent="0" marL="0">
              <a:buNone/>
            </a:pPr>
            <a:r>
              <a:rPr lang="en-US" sz="1900" b="1" dirty="0">
                <a:solidFill>
                  <a:schemeClr val="tx1"/>
                </a:solidFill>
              </a:rPr>
              <a:t>[284 k$]</a:t>
            </a:r>
            <a:endParaRPr lang="en-US" sz="1900" dirty="0"/>
          </a:p>
        </p:txBody>
      </p:sp>
      <p:sp>
        <p:nvSpPr>
          <p:cNvPr id="7" name="kpi-card-31"/>
          <p:cNvSpPr/>
          <p:nvPr/>
        </p:nvSpPr>
        <p:spPr>
          <a:xfrm>
            <a:off x="6126480" y="1965960"/>
            <a:ext cx="2560320" cy="777240"/>
          </a:xfrm>
          <a:prstGeom prst="roundRect">
            <a:avLst>
              <a:gd name="adj" fmla="val 9412"/>
            </a:avLst>
          </a:prstGeom>
          <a:solidFill>
            <a:schemeClr val="bg2"/>
          </a:solidFill>
          <a:ln w="12700">
            <a:solidFill>
              <a:schemeClr val="bg2"/>
            </a:solidFill>
            <a:prstDash val="solid"/>
          </a:ln>
        </p:spPr>
      </p:sp>
      <p:sp>
        <p:nvSpPr>
          <p:cNvPr id="8" name="kpi-label-31"/>
          <p:cNvSpPr txBox="1"/>
          <p:nvPr/>
        </p:nvSpPr>
        <p:spPr>
          <a:xfrm>
            <a:off x="6263640" y="2057400"/>
            <a:ext cx="2286000" cy="274320"/>
          </a:xfrm>
          <a:prstGeom prst="rect">
            <a:avLst/>
          </a:prstGeom>
          <a:noFill/>
          <a:ln/>
        </p:spPr>
        <p:txBody>
          <a:bodyPr wrap="square" lIns="0" tIns="0" rIns="0" bIns="0" rtlCol="0" anchor="ctr"/>
          <a:lstStyle/>
          <a:p>
            <a:pPr indent="0" marL="0">
              <a:buNone/>
            </a:pPr>
            <a:r>
              <a:rPr lang="en-US" sz="1050" b="1" dirty="0">
                <a:solidFill>
                  <a:schemeClr val="tx2"/>
                </a:solidFill>
              </a:rPr>
              <a:t>vs budget</a:t>
            </a:r>
            <a:endParaRPr lang="en-US" sz="1050" dirty="0"/>
          </a:p>
        </p:txBody>
      </p:sp>
      <p:sp>
        <p:nvSpPr>
          <p:cNvPr id="9" name="kpi-value-31"/>
          <p:cNvSpPr txBox="1"/>
          <p:nvPr/>
        </p:nvSpPr>
        <p:spPr>
          <a:xfrm>
            <a:off x="6263640" y="2295144"/>
            <a:ext cx="2286000" cy="365760"/>
          </a:xfrm>
          <a:prstGeom prst="rect">
            <a:avLst/>
          </a:prstGeom>
          <a:noFill/>
          <a:ln/>
        </p:spPr>
        <p:txBody>
          <a:bodyPr wrap="square" lIns="0" tIns="0" rIns="0" bIns="0" rtlCol="0" anchor="ctr"/>
          <a:lstStyle/>
          <a:p>
            <a:pPr indent="0" marL="0">
              <a:buNone/>
            </a:pPr>
            <a:r>
              <a:rPr lang="en-US" sz="1900" b="1" dirty="0">
                <a:solidFill>
                  <a:schemeClr val="tx1"/>
                </a:solidFill>
              </a:rPr>
              <a:t>[97 %]</a:t>
            </a:r>
            <a:endParaRPr lang="en-US" sz="1900" dirty="0"/>
          </a:p>
        </p:txBody>
      </p:sp>
      <p:sp>
        <p:nvSpPr>
          <p:cNvPr id="10" name="kpi-card-32"/>
          <p:cNvSpPr/>
          <p:nvPr/>
        </p:nvSpPr>
        <p:spPr>
          <a:xfrm>
            <a:off x="6126480" y="2834640"/>
            <a:ext cx="2560320" cy="777240"/>
          </a:xfrm>
          <a:prstGeom prst="roundRect">
            <a:avLst>
              <a:gd name="adj" fmla="val 9412"/>
            </a:avLst>
          </a:prstGeom>
          <a:solidFill>
            <a:schemeClr val="bg2"/>
          </a:solidFill>
          <a:ln w="12700">
            <a:solidFill>
              <a:schemeClr val="bg2"/>
            </a:solidFill>
            <a:prstDash val="solid"/>
          </a:ln>
        </p:spPr>
      </p:sp>
      <p:sp>
        <p:nvSpPr>
          <p:cNvPr id="11" name="kpi-label-32"/>
          <p:cNvSpPr txBox="1"/>
          <p:nvPr/>
        </p:nvSpPr>
        <p:spPr>
          <a:xfrm>
            <a:off x="6263640" y="2926080"/>
            <a:ext cx="2286000" cy="274320"/>
          </a:xfrm>
          <a:prstGeom prst="rect">
            <a:avLst/>
          </a:prstGeom>
          <a:noFill/>
          <a:ln/>
        </p:spPr>
        <p:txBody>
          <a:bodyPr wrap="square" lIns="0" tIns="0" rIns="0" bIns="0" rtlCol="0" anchor="ctr"/>
          <a:lstStyle/>
          <a:p>
            <a:pPr indent="0" marL="0">
              <a:buNone/>
            </a:pPr>
            <a:r>
              <a:rPr lang="en-US" sz="1050" b="1" dirty="0">
                <a:solidFill>
                  <a:schemeClr val="tx2"/>
                </a:solidFill>
              </a:rPr>
              <a:t>Factures impayées</a:t>
            </a:r>
            <a:endParaRPr lang="en-US" sz="1050" dirty="0"/>
          </a:p>
        </p:txBody>
      </p:sp>
      <p:sp>
        <p:nvSpPr>
          <p:cNvPr id="12" name="kpi-value-32"/>
          <p:cNvSpPr txBox="1"/>
          <p:nvPr/>
        </p:nvSpPr>
        <p:spPr>
          <a:xfrm>
            <a:off x="6263640" y="3163824"/>
            <a:ext cx="2286000" cy="365760"/>
          </a:xfrm>
          <a:prstGeom prst="rect">
            <a:avLst/>
          </a:prstGeom>
          <a:noFill/>
          <a:ln/>
        </p:spPr>
        <p:txBody>
          <a:bodyPr wrap="square" lIns="0" tIns="0" rIns="0" bIns="0" rtlCol="0" anchor="ctr"/>
          <a:lstStyle/>
          <a:p>
            <a:pPr indent="0" marL="0">
              <a:buNone/>
            </a:pPr>
            <a:r>
              <a:rPr lang="en-US" sz="1900" b="1" dirty="0">
                <a:solidFill>
                  <a:schemeClr val="tx1"/>
                </a:solidFill>
              </a:rPr>
              <a:t>[12,4 k$]</a:t>
            </a:r>
            <a:endParaRPr lang="en-US" sz="1900" dirty="0"/>
          </a:p>
        </p:txBody>
      </p:sp>
      <p:sp>
        <p:nvSpPr>
          <p:cNvPr id="13" name="kpi-card-33"/>
          <p:cNvSpPr/>
          <p:nvPr/>
        </p:nvSpPr>
        <p:spPr>
          <a:xfrm>
            <a:off x="6126480" y="3703320"/>
            <a:ext cx="2560320" cy="777240"/>
          </a:xfrm>
          <a:prstGeom prst="roundRect">
            <a:avLst>
              <a:gd name="adj" fmla="val 9412"/>
            </a:avLst>
          </a:prstGeom>
          <a:solidFill>
            <a:schemeClr val="bg2"/>
          </a:solidFill>
          <a:ln w="12700">
            <a:solidFill>
              <a:schemeClr val="bg2"/>
            </a:solidFill>
            <a:prstDash val="solid"/>
          </a:ln>
        </p:spPr>
      </p:sp>
      <p:sp>
        <p:nvSpPr>
          <p:cNvPr id="14" name="kpi-label-33"/>
          <p:cNvSpPr txBox="1"/>
          <p:nvPr/>
        </p:nvSpPr>
        <p:spPr>
          <a:xfrm>
            <a:off x="6263640" y="3794760"/>
            <a:ext cx="2286000" cy="274320"/>
          </a:xfrm>
          <a:prstGeom prst="rect">
            <a:avLst/>
          </a:prstGeom>
          <a:noFill/>
          <a:ln/>
        </p:spPr>
        <p:txBody>
          <a:bodyPr wrap="square" lIns="0" tIns="0" rIns="0" bIns="0" rtlCol="0" anchor="ctr"/>
          <a:lstStyle/>
          <a:p>
            <a:pPr indent="0" marL="0">
              <a:buNone/>
            </a:pPr>
            <a:r>
              <a:rPr lang="en-US" sz="1050" b="1" dirty="0">
                <a:solidFill>
                  <a:schemeClr val="tx2"/>
                </a:solidFill>
              </a:rPr>
              <a:t>Prévision fin d'année</a:t>
            </a:r>
            <a:endParaRPr lang="en-US" sz="1050" dirty="0"/>
          </a:p>
        </p:txBody>
      </p:sp>
      <p:sp>
        <p:nvSpPr>
          <p:cNvPr id="15" name="kpi-value-33"/>
          <p:cNvSpPr txBox="1"/>
          <p:nvPr/>
        </p:nvSpPr>
        <p:spPr>
          <a:xfrm>
            <a:off x="6263640" y="4032504"/>
            <a:ext cx="2286000" cy="365760"/>
          </a:xfrm>
          <a:prstGeom prst="rect">
            <a:avLst/>
          </a:prstGeom>
          <a:noFill/>
          <a:ln/>
        </p:spPr>
        <p:txBody>
          <a:bodyPr wrap="square" lIns="0" tIns="0" rIns="0" bIns="0" rtlCol="0" anchor="ctr"/>
          <a:lstStyle/>
          <a:p>
            <a:pPr indent="0" marL="0">
              <a:buNone/>
            </a:pPr>
            <a:r>
              <a:rPr lang="en-US" sz="1900" b="1" dirty="0">
                <a:solidFill>
                  <a:schemeClr val="tx1"/>
                </a:solidFill>
              </a:rPr>
              <a:t>[412 k$]</a:t>
            </a:r>
            <a:endParaRPr lang="en-US" sz="19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93A3"/>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rtlCol="0" anchor="ctr"/>
          <a:lstStyle/>
          <a:p>
            <a:pPr algn="l" indent="0" marL="0">
              <a:buNone/>
            </a:pPr>
            <a:r>
              <a:rPr lang="en-US" sz="2400" b="1" dirty="0">
                <a:solidFill>
                  <a:schemeClr val="tx1"/>
                </a:solidFill>
              </a:rPr>
              <a:t>Décisions et demandes au conseil</a:t>
            </a:r>
            <a:endParaRPr lang="en-US" sz="2400" dirty="0"/>
          </a:p>
        </p:txBody>
      </p:sp>
      <p:sp>
        <p:nvSpPr>
          <p:cNvPr id="3" name="decision-num-bg-0"/>
          <p:cNvSpPr/>
          <p:nvPr/>
        </p:nvSpPr>
        <p:spPr>
          <a:xfrm>
            <a:off x="457200" y="1188720"/>
            <a:ext cx="502920" cy="502920"/>
          </a:xfrm>
          <a:prstGeom prst="ellipse">
            <a:avLst/>
          </a:prstGeom>
          <a:solidFill>
            <a:schemeClr val="accent1"/>
          </a:solidFill>
          <a:ln w="12700">
            <a:solidFill>
              <a:schemeClr val="accent1"/>
            </a:solidFill>
            <a:prstDash val="solid"/>
          </a:ln>
        </p:spPr>
      </p:sp>
      <p:sp>
        <p:nvSpPr>
          <p:cNvPr id="4" name="decision-num-0"/>
          <p:cNvSpPr txBox="1"/>
          <p:nvPr/>
        </p:nvSpPr>
        <p:spPr>
          <a:xfrm>
            <a:off x="457200" y="1188720"/>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5" name="decision-title-0"/>
          <p:cNvSpPr txBox="1"/>
          <p:nvPr/>
        </p:nvSpPr>
        <p:spPr>
          <a:xfrm>
            <a:off x="1188720" y="1143000"/>
            <a:ext cx="7498080" cy="365760"/>
          </a:xfrm>
          <a:prstGeom prst="rect">
            <a:avLst/>
          </a:prstGeom>
          <a:noFill/>
          <a:ln/>
        </p:spPr>
        <p:txBody>
          <a:bodyPr wrap="square" lIns="0" tIns="0" rIns="0" bIns="0" rtlCol="0" anchor="ctr"/>
          <a:lstStyle/>
          <a:p>
            <a:pPr indent="0" marL="0">
              <a:buNone/>
            </a:pPr>
            <a:r>
              <a:rPr lang="en-US" sz="1500" b="1" dirty="0">
                <a:solidFill>
                  <a:schemeClr val="tx1"/>
                </a:solidFill>
              </a:rPr>
              <a:t>[Décision attendue, en une ligne]</a:t>
            </a:r>
            <a:endParaRPr lang="en-US" sz="1500" dirty="0"/>
          </a:p>
        </p:txBody>
      </p:sp>
      <p:sp>
        <p:nvSpPr>
          <p:cNvPr id="6" name="decision-detail-0"/>
          <p:cNvSpPr txBox="1"/>
          <p:nvPr/>
        </p:nvSpPr>
        <p:spPr>
          <a:xfrm>
            <a:off x="1188720" y="1508760"/>
            <a:ext cx="7498080" cy="457200"/>
          </a:xfrm>
          <a:prstGeom prst="rect">
            <a:avLst/>
          </a:prstGeom>
          <a:noFill/>
          <a:ln/>
        </p:spPr>
        <p:txBody>
          <a:bodyPr wrap="square" lIns="0" tIns="0" rIns="0" bIns="0" rtlCol="0" anchor="t"/>
          <a:lstStyle/>
          <a:p>
            <a:pPr indent="0" marL="0">
              <a:buNone/>
            </a:pPr>
            <a:r>
              <a:rPr lang="en-US" sz="1100" dirty="0">
                <a:solidFill>
                  <a:schemeClr val="accent5"/>
                </a:solidFill>
              </a:rPr>
              <a:t>[Options, recommandation et date limite de décision]</a:t>
            </a:r>
            <a:endParaRPr lang="en-US" sz="1100" dirty="0"/>
          </a:p>
        </p:txBody>
      </p:sp>
      <p:sp>
        <p:nvSpPr>
          <p:cNvPr id="7" name="decision-num-bg-1"/>
          <p:cNvSpPr/>
          <p:nvPr/>
        </p:nvSpPr>
        <p:spPr>
          <a:xfrm>
            <a:off x="457200" y="2240280"/>
            <a:ext cx="502920" cy="502920"/>
          </a:xfrm>
          <a:prstGeom prst="ellipse">
            <a:avLst/>
          </a:prstGeom>
          <a:solidFill>
            <a:schemeClr val="accent1"/>
          </a:solidFill>
          <a:ln w="12700">
            <a:solidFill>
              <a:schemeClr val="accent1"/>
            </a:solidFill>
            <a:prstDash val="solid"/>
          </a:ln>
        </p:spPr>
      </p:sp>
      <p:sp>
        <p:nvSpPr>
          <p:cNvPr id="8" name="decision-num-1"/>
          <p:cNvSpPr txBox="1"/>
          <p:nvPr/>
        </p:nvSpPr>
        <p:spPr>
          <a:xfrm>
            <a:off x="457200" y="2240280"/>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9" name="decision-title-1"/>
          <p:cNvSpPr txBox="1"/>
          <p:nvPr/>
        </p:nvSpPr>
        <p:spPr>
          <a:xfrm>
            <a:off x="1188720" y="2194560"/>
            <a:ext cx="7498080" cy="365760"/>
          </a:xfrm>
          <a:prstGeom prst="rect">
            <a:avLst/>
          </a:prstGeom>
          <a:noFill/>
          <a:ln/>
        </p:spPr>
        <p:txBody>
          <a:bodyPr wrap="square" lIns="0" tIns="0" rIns="0" bIns="0" rtlCol="0" anchor="ctr"/>
          <a:lstStyle/>
          <a:p>
            <a:pPr indent="0" marL="0">
              <a:buNone/>
            </a:pPr>
            <a:r>
              <a:rPr lang="en-US" sz="1500" b="1" dirty="0">
                <a:solidFill>
                  <a:schemeClr val="tx1"/>
                </a:solidFill>
              </a:rPr>
              <a:t>[Deuxième décision ou validation]</a:t>
            </a:r>
            <a:endParaRPr lang="en-US" sz="1500" dirty="0"/>
          </a:p>
        </p:txBody>
      </p:sp>
      <p:sp>
        <p:nvSpPr>
          <p:cNvPr id="10" name="decision-detail-1"/>
          <p:cNvSpPr txBox="1"/>
          <p:nvPr/>
        </p:nvSpPr>
        <p:spPr>
          <a:xfrm>
            <a:off x="1188720" y="2560320"/>
            <a:ext cx="7498080" cy="457200"/>
          </a:xfrm>
          <a:prstGeom prst="rect">
            <a:avLst/>
          </a:prstGeom>
          <a:noFill/>
          <a:ln/>
        </p:spPr>
        <p:txBody>
          <a:bodyPr wrap="square" lIns="0" tIns="0" rIns="0" bIns="0" rtlCol="0" anchor="t"/>
          <a:lstStyle/>
          <a:p>
            <a:pPr indent="0" marL="0">
              <a:buNone/>
            </a:pPr>
            <a:r>
              <a:rPr lang="en-US" sz="1100" dirty="0">
                <a:solidFill>
                  <a:schemeClr val="accent5"/>
                </a:solidFill>
              </a:rPr>
              <a:t>[Contexte en une ou deux phrases]</a:t>
            </a:r>
            <a:endParaRPr lang="en-US" sz="1100" dirty="0"/>
          </a:p>
        </p:txBody>
      </p:sp>
      <p:sp>
        <p:nvSpPr>
          <p:cNvPr id="11" name="decision-num-bg-2"/>
          <p:cNvSpPr/>
          <p:nvPr/>
        </p:nvSpPr>
        <p:spPr>
          <a:xfrm>
            <a:off x="457200" y="3291840"/>
            <a:ext cx="502920" cy="502920"/>
          </a:xfrm>
          <a:prstGeom prst="ellipse">
            <a:avLst/>
          </a:prstGeom>
          <a:solidFill>
            <a:schemeClr val="accent1"/>
          </a:solidFill>
          <a:ln w="12700">
            <a:solidFill>
              <a:schemeClr val="accent1"/>
            </a:solidFill>
            <a:prstDash val="solid"/>
          </a:ln>
        </p:spPr>
      </p:sp>
      <p:sp>
        <p:nvSpPr>
          <p:cNvPr id="12" name="decision-num-2"/>
          <p:cNvSpPr txBox="1"/>
          <p:nvPr/>
        </p:nvSpPr>
        <p:spPr>
          <a:xfrm>
            <a:off x="457200" y="3291840"/>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3</a:t>
            </a:r>
            <a:endParaRPr lang="en-US" sz="1600" dirty="0"/>
          </a:p>
        </p:txBody>
      </p:sp>
      <p:sp>
        <p:nvSpPr>
          <p:cNvPr id="13" name="decision-title-2"/>
          <p:cNvSpPr txBox="1"/>
          <p:nvPr/>
        </p:nvSpPr>
        <p:spPr>
          <a:xfrm>
            <a:off x="1188720" y="3246120"/>
            <a:ext cx="7498080" cy="365760"/>
          </a:xfrm>
          <a:prstGeom prst="rect">
            <a:avLst/>
          </a:prstGeom>
          <a:noFill/>
          <a:ln/>
        </p:spPr>
        <p:txBody>
          <a:bodyPr wrap="square" lIns="0" tIns="0" rIns="0" bIns="0" rtlCol="0" anchor="ctr"/>
          <a:lstStyle/>
          <a:p>
            <a:pPr indent="0" marL="0">
              <a:buNone/>
            </a:pPr>
            <a:r>
              <a:rPr lang="en-US" sz="1500" b="1" dirty="0">
                <a:solidFill>
                  <a:schemeClr val="tx1"/>
                </a:solidFill>
              </a:rPr>
              <a:t>[Demande : comment les administrateurs peuvent aider]</a:t>
            </a:r>
            <a:endParaRPr lang="en-US" sz="1500" dirty="0"/>
          </a:p>
        </p:txBody>
      </p:sp>
      <p:sp>
        <p:nvSpPr>
          <p:cNvPr id="14" name="decision-detail-2"/>
          <p:cNvSpPr txBox="1"/>
          <p:nvPr/>
        </p:nvSpPr>
        <p:spPr>
          <a:xfrm>
            <a:off x="1188720" y="3611880"/>
            <a:ext cx="7498080" cy="457200"/>
          </a:xfrm>
          <a:prstGeom prst="rect">
            <a:avLst/>
          </a:prstGeom>
          <a:noFill/>
          <a:ln/>
        </p:spPr>
        <p:txBody>
          <a:bodyPr wrap="square" lIns="0" tIns="0" rIns="0" bIns="0" rtlCol="0" anchor="t"/>
          <a:lstStyle/>
          <a:p>
            <a:pPr indent="0" marL="0">
              <a:buNone/>
            </a:pPr>
            <a:r>
              <a:rPr lang="en-US" sz="1100" dirty="0">
                <a:solidFill>
                  <a:schemeClr val="accent5"/>
                </a:solidFill>
              </a:rPr>
              <a:t>[Par exemple : appels personnels, accueil d'un événement, présentation de partenaires]</a:t>
            </a:r>
            <a:endParaRPr lang="en-US" sz="11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93A3"/>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rtlCol="0" anchor="ctr"/>
          <a:lstStyle/>
          <a:p>
            <a:pPr algn="l" indent="0" marL="0">
              <a:buNone/>
            </a:pPr>
            <a:r>
              <a:rPr lang="en-US" sz="2400" b="1" dirty="0">
                <a:solidFill>
                  <a:schemeClr val="tx1"/>
                </a:solidFill>
              </a:rPr>
              <a:t>Annexe : définition des indicateurs</a:t>
            </a:r>
            <a:endParaRPr lang="en-US" sz="2400" dirty="0"/>
          </a:p>
        </p:txBody>
      </p:sp>
      <p:graphicFrame>
        <p:nvGraphicFramePr>
          <p:cNvPr id="9" name="kpi-dictionary"/>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1737360"/>
                <a:gridCol w="3291840"/>
                <a:gridCol w="1828800"/>
                <a:gridCol w="1371600"/>
              </a:tblGrid>
              <a:tr h="329184">
                <a:tc>
                  <a:txBody>
                    <a:bodyPr/>
                    <a:lstStyle/>
                    <a:p>
                      <a:pPr indent="0" marL="0">
                        <a:buNone/>
                      </a:pPr>
                      <a:r>
                        <a:rPr lang="en-US" sz="850" b="1" dirty="0">
                          <a:solidFill>
                            <a:srgbClr val="FFFFFF"/>
                          </a:solidFill>
                        </a:rPr>
                        <a:t>Indicateur</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0B4F63"/>
                    </a:solidFill>
                  </a:tcPr>
                </a:tc>
                <a:tc>
                  <a:txBody>
                    <a:bodyPr/>
                    <a:lstStyle/>
                    <a:p>
                      <a:pPr indent="0" marL="0">
                        <a:buNone/>
                      </a:pPr>
                      <a:r>
                        <a:rPr lang="en-US" sz="850" b="1" dirty="0">
                          <a:solidFill>
                            <a:srgbClr val="FFFFFF"/>
                          </a:solidFill>
                        </a:rPr>
                        <a:t>Définition et formule</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0B4F63"/>
                    </a:solidFill>
                  </a:tcPr>
                </a:tc>
                <a:tc>
                  <a:txBody>
                    <a:bodyPr/>
                    <a:lstStyle/>
                    <a:p>
                      <a:pPr indent="0" marL="0">
                        <a:buNone/>
                      </a:pPr>
                      <a:r>
                        <a:rPr lang="en-US" sz="850" b="1" dirty="0">
                          <a:solidFill>
                            <a:srgbClr val="FFFFFF"/>
                          </a:solidFill>
                        </a:rPr>
                        <a:t>Source</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0B4F63"/>
                    </a:solidFill>
                  </a:tcPr>
                </a:tc>
                <a:tc>
                  <a:txBody>
                    <a:bodyPr/>
                    <a:lstStyle/>
                    <a:p>
                      <a:pPr indent="0" marL="0">
                        <a:buNone/>
                      </a:pPr>
                      <a:r>
                        <a:rPr lang="en-US" sz="850" b="1" dirty="0">
                          <a:solidFill>
                            <a:srgbClr val="FFFFFF"/>
                          </a:solidFill>
                        </a:rPr>
                        <a:t>Responsable</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0B4F63"/>
                    </a:solidFill>
                  </a:tcPr>
                </a:tc>
              </a:tr>
              <a:tr h="329184">
                <a:tc>
                  <a:txBody>
                    <a:bodyPr/>
                    <a:lstStyle/>
                    <a:p>
                      <a:pPr indent="0" marL="0">
                        <a:buNone/>
                      </a:pPr>
                      <a:r>
                        <a:rPr lang="en-US" sz="850" b="1" dirty="0">
                          <a:solidFill>
                            <a:srgbClr val="0A0E1A"/>
                          </a:solidFill>
                        </a:rPr>
                        <a:t>Membres</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Membres actifs au dernier jour de la période</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Logiciel d'adhésion</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[Nom]</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r>
              <a:tr h="329184">
                <a:tc>
                  <a:txBody>
                    <a:bodyPr/>
                    <a:lstStyle/>
                    <a:p>
                      <a:pPr indent="0" marL="0">
                        <a:buNone/>
                      </a:pPr>
                      <a:r>
                        <a:rPr lang="en-US" sz="850" b="1" dirty="0">
                          <a:solidFill>
                            <a:srgbClr val="0A0E1A"/>
                          </a:solidFill>
                        </a:rPr>
                        <a:t>Taux de renouvellement</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Renouvelés ÷ à renouveler × 100</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Logiciel d'adhésion</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[Nom]</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r>
              <a:tr h="329184">
                <a:tc>
                  <a:txBody>
                    <a:bodyPr/>
                    <a:lstStyle/>
                    <a:p>
                      <a:pPr indent="0" marL="0">
                        <a:buNone/>
                      </a:pPr>
                      <a:r>
                        <a:rPr lang="en-US" sz="850" b="1" dirty="0">
                          <a:solidFill>
                            <a:srgbClr val="0A0E1A"/>
                          </a:solidFill>
                        </a:rPr>
                        <a:t>Renouvellement 1re année</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Membres de 1re année renouvelés ÷ à renouveler × 100</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Logiciel d'adhésion</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[Nom]</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r>
              <a:tr h="329184">
                <a:tc>
                  <a:txBody>
                    <a:bodyPr/>
                    <a:lstStyle/>
                    <a:p>
                      <a:pPr indent="0" marL="0">
                        <a:buNone/>
                      </a:pPr>
                      <a:r>
                        <a:rPr lang="en-US" sz="850" b="1" dirty="0">
                          <a:solidFill>
                            <a:srgbClr val="0A0E1A"/>
                          </a:solidFill>
                        </a:rPr>
                        <a:t>Croissance nette</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Nouveaux membres − départs</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Logiciel d'adhésion</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[Nom]</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r>
              <a:tr h="329184">
                <a:tc>
                  <a:txBody>
                    <a:bodyPr/>
                    <a:lstStyle/>
                    <a:p>
                      <a:pPr indent="0" marL="0">
                        <a:buNone/>
                      </a:pPr>
                      <a:r>
                        <a:rPr lang="en-US" sz="850" b="1" dirty="0">
                          <a:solidFill>
                            <a:srgbClr val="0A0E1A"/>
                          </a:solidFill>
                        </a:rPr>
                        <a:t>Taux d'engagement</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Membres avec 1+ action ÷ membres actifs × 100</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Événements, e-mails, espace</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[Nom]</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r>
              <a:tr h="329184">
                <a:tc>
                  <a:txBody>
                    <a:bodyPr/>
                    <a:lstStyle/>
                    <a:p>
                      <a:pPr indent="0" marL="0">
                        <a:buNone/>
                      </a:pPr>
                      <a:r>
                        <a:rPr lang="en-US" sz="850" b="1" dirty="0">
                          <a:solidFill>
                            <a:srgbClr val="0A0E1A"/>
                          </a:solidFill>
                        </a:rPr>
                        <a:t>Événements par membre</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Enregistrements aux événements ÷ membres actifs</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Inscriptions</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[Nom]</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r>
              <a:tr h="329184">
                <a:tc>
                  <a:txBody>
                    <a:bodyPr/>
                    <a:lstStyle/>
                    <a:p>
                      <a:pPr indent="0" marL="0">
                        <a:buNone/>
                      </a:pPr>
                      <a:r>
                        <a:rPr lang="en-US" sz="850" b="1" dirty="0">
                          <a:solidFill>
                            <a:srgbClr val="0A0E1A"/>
                          </a:solidFill>
                        </a:rPr>
                        <a:t>À risque sous 90 jours</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Membres à risque élevé renouvelant sous 90 jours</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Score de risque</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[Nom]</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r>
              <a:tr h="329184">
                <a:tc>
                  <a:txBody>
                    <a:bodyPr/>
                    <a:lstStyle/>
                    <a:p>
                      <a:pPr indent="0" marL="0">
                        <a:buNone/>
                      </a:pPr>
                      <a:r>
                        <a:rPr lang="en-US" sz="850" b="1" dirty="0">
                          <a:solidFill>
                            <a:srgbClr val="0A0E1A"/>
                          </a:solidFill>
                        </a:rPr>
                        <a:t>Cotisations vs budget</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Cotisations encaissées ÷ budget cumulé × 100</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Finances</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c>
                  <a:txBody>
                    <a:bodyPr/>
                    <a:lstStyle/>
                    <a:p>
                      <a:pPr indent="0" marL="0">
                        <a:buNone/>
                      </a:pPr>
                      <a:r>
                        <a:rPr lang="en-US" sz="850" dirty="0">
                          <a:solidFill>
                            <a:srgbClr val="0A0E1A"/>
                          </a:solidFill>
                        </a:rPr>
                        <a:t>[Nom]</a:t>
                      </a:r>
                      <a:endParaRPr lang="en-US" sz="850" dirty="0"/>
                    </a:p>
                  </a:txBody>
                  <a:tcPr marL="91440" marR="91440" marT="45720" marB="45720">
                    <a:lnL w="6350" cap="flat" cmpd="sng" algn="ctr">
                      <a:solidFill>
                        <a:srgbClr val="D3D9E0"/>
                      </a:solidFill>
                      <a:prstDash val="solid"/>
                      <a:round/>
                      <a:headEnd type="none" w="med" len="med"/>
                      <a:tailEnd type="none" w="med" len="med"/>
                    </a:lnL>
                    <a:lnR w="6350" cap="flat" cmpd="sng" algn="ctr">
                      <a:solidFill>
                        <a:srgbClr val="D3D9E0"/>
                      </a:solidFill>
                      <a:prstDash val="solid"/>
                      <a:round/>
                      <a:headEnd type="none" w="med" len="med"/>
                      <a:tailEnd type="none" w="med" len="med"/>
                    </a:lnR>
                    <a:lnT w="6350" cap="flat" cmpd="sng" algn="ctr">
                      <a:solidFill>
                        <a:srgbClr val="D3D9E0"/>
                      </a:solidFill>
                      <a:prstDash val="solid"/>
                      <a:round/>
                      <a:headEnd type="none" w="med" len="med"/>
                      <a:tailEnd type="none" w="med" len="med"/>
                    </a:lnT>
                    <a:lnB w="6350" cap="flat" cmpd="sng" algn="ctr">
                      <a:solidFill>
                        <a:srgbClr val="D3D9E0"/>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8A93A3"/>
                </a:solidFill>
              </a:defRPr>
            </a:lvl1pPr>
          </a:lstStyle>
          <a:p>
            <a:pPr algn="l"/>
            <a:fld id="{F7021451-1387-4CA6-816F-3879F97B5CBC}" type="slidenum">
              <a:rPr b="0" lang="en-US"/>
              <a:t>8</a:t>
            </a:fld>
            <a:endParaRPr lang="en-US"/>
          </a:p>
        </p:txBody>
      </p:sp>
    </p:spTree>
  </p:cSld>
  <p:clrMapOvr>
    <a:masterClrMapping/>
  </p:clrMapOvr>
</p:sld>
</file>

<file path=ppt/theme/theme1.xml><?xml version="1.0" encoding="utf-8"?>
<a:theme xmlns:a="http://schemas.openxmlformats.org/drawingml/2006/main" name="Melora Board Report">
  <a:themeElements>
    <a:clrScheme name="Melora Board Report">
      <a:dk1>
        <a:srgbClr val="0A0E1A"/>
      </a:dk1>
      <a:lt1>
        <a:srgbClr val="FFFFFF"/>
      </a:lt1>
      <a:dk2>
        <a:srgbClr val="0B4F63"/>
      </a:dk2>
      <a:lt2>
        <a:srgbClr val="F2F7F8"/>
      </a:lt2>
      <a:accent1>
        <a:srgbClr val="0E7490"/>
      </a:accent1>
      <a:accent2>
        <a:srgbClr val="06B6D4"/>
      </a:accent2>
      <a:accent3>
        <a:srgbClr val="E59A2B"/>
      </a:accent3>
      <a:accent4>
        <a:srgbClr val="137A43"/>
      </a:accent4>
      <a:accent5>
        <a:srgbClr val="8A93A3"/>
      </a:accent5>
      <a:accent6>
        <a:srgbClr val="A12A1B"/>
      </a:accent6>
      <a:hlink>
        <a:srgbClr val="0E7490"/>
      </a:hlink>
      <a:folHlink>
        <a:srgbClr val="0B4F63"/>
      </a:folHlink>
    </a:clrScheme>
    <a:fontScheme name="Melora Board Report">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Melora Connect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Modèle de rapport au conseil</dc:title>
  <dc:subject>PptxGenJS Presentation</dc:subject>
  <dc:creator>Melora Connect</dc:creator>
  <cp:lastModifiedBy>Melora Connect</cp:lastModifiedBy>
  <cp:revision>1</cp:revision>
  <dcterms:created xsi:type="dcterms:W3CDTF">2026-10-20T11:21:34Z</dcterms:created>
  <dcterms:modified xsi:type="dcterms:W3CDTF">2026-10-20T11:21:34Z</dcterms:modified>
</cp:coreProperties>
</file>