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2.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3.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47f6b78-7a00-b156-6a4e-027983fcec7b}">
          <p14:sldIdLst>
            <p14:sldId id="256"/>
            <p14:sldId id="257"/>
          </p14:sldIdLst>
        </p14:section>
        <p14:section name="Members" id="{7fa6317d-8b33-73a3-391f-10b6323fcced}">
          <p14:sldIdLst>
            <p14:sldId id="258"/>
            <p14:sldId id="259"/>
            <p14:sldId id="260"/>
          </p14:sldIdLst>
        </p14:section>
        <p14:section name="Revenue" id="{2bcd5d67-8507-b9fd-b13a-a9e981bcd67d}">
          <p14:sldIdLst>
            <p14:sldId id="261"/>
          </p14:sldIdLst>
        </p14:section>
        <p14:section name="Decisions" id="{15475cf1-5e27-9600-be3a-b319b8134914}">
          <p14:sldIdLst>
            <p14:sldId id="262"/>
          </p14:sldIdLst>
        </p14:section>
        <p14:section name="Appendix" id="{fa428f6a-001b-0520-71ca-1c075d537284}">
          <p14:sldIdLst>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0A0E1A"/>
                </a:solidFill>
                <a:latin typeface="+mn-lt"/>
              </a:defRPr>
            </a:pPr>
            <a:r>
              <a:rPr sz="1100" b="0" i="0" u="none" strike="noStrike">
                <a:solidFill>
                  <a:srgbClr val="0A0E1A"/>
                </a:solidFill>
                <a:latin typeface="+mn-lt"/>
              </a:rPr>
              <a:t>Members, last 12 months (sample data: replace)</a:t>
            </a:r>
          </a:p>
        </c:rich>
      </c:tx>
      <c:layout/>
      <c:overlay val="0"/>
    </c:title>
    <c:autoTitleDeleted val="0"/>
    <c:plotArea>
      <c:layout/>
      <c:lineChart>
        <c:varyColors val="0"/>
        <c:ser>
          <c:idx val="0"/>
          <c:order val="0"/>
          <c:tx>
            <c:strRef>
              <c:f>Sheet1!$B$1</c:f>
              <c:strCache>
                <c:ptCount val="1"/>
                <c:pt idx="0">
                  <c:v>Members</c:v>
                </c:pt>
              </c:strCache>
            </c:strRef>
          </c:tx>
          <c:spPr>
            <a:solidFill>
              <a:srgbClr val="0E7490"/>
            </a:solidFill>
            <a:ln w="31750" cap="flat">
              <a:solidFill>
                <a:srgbClr val="0E7490"/>
              </a:solidFill>
              <a:prstDash val="solid"/>
              <a:round/>
            </a:ln>
            <a:effectLst/>
          </c:spPr>
          <c:invertIfNegative val="0"/>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c:symbol val="circle"/>
            <c:size val="6"/>
            <c:spPr>
              <a:solidFill>
                <a:srgbClr val="0E7490"/>
              </a:solidFill>
              <a:ln w="9525" cap="flat">
                <a:solidFill>
                  <a:srgbClr val="0E7490"/>
                </a:solidFill>
                <a:prstDash val="solid"/>
                <a:round/>
              </a:ln>
              <a:effectLst/>
            </c:spPr>
          </c:marker>
          <c:cat>
            <c:multiLvlStrRef>
              <c:f>Sheet1!$A$2:$A$13</c:f>
              <c:multiLvlStrCache>
                <c:ptCount val="12"/>
                <c:lvl>
                  <c:pt idx="0">
                    <c:v>Jan</c:v>
                  </c:pt>
                  <c:pt idx="1">
                    <c:v>Feb</c:v>
                  </c:pt>
                  <c:pt idx="2">
                    <c:v>Mar</c:v>
                  </c:pt>
                  <c:pt idx="3">
                    <c:v>Apr</c:v>
                  </c:pt>
                  <c:pt idx="4">
                    <c:v>May</c:v>
                  </c:pt>
                  <c:pt idx="5">
                    <c:v>Jun</c:v>
                  </c:pt>
                  <c:pt idx="6">
                    <c:v>Jul</c:v>
                  </c:pt>
                  <c:pt idx="7">
                    <c:v>Aug</c:v>
                  </c:pt>
                  <c:pt idx="8">
                    <c:v>Sep</c:v>
                  </c:pt>
                  <c:pt idx="9">
                    <c:v>Oct</c:v>
                  </c:pt>
                  <c:pt idx="10">
                    <c:v>Nov</c:v>
                  </c:pt>
                  <c:pt idx="11">
                    <c:v>Dec</c:v>
                  </c:pt>
                </c:lvl>
              </c:multiLvlStrCache>
            </c:multiLvlStrRef>
          </c:cat>
          <c:val>
            <c:numRef>
              <c:f>Sheet1!$B$2:$B$13</c:f>
              <c:numCache>
                <c:formatCode>General</c:formatCode>
                <c:ptCount val="12"/>
                <c:pt idx="0">
                  <c:v>1180</c:v>
                </c:pt>
                <c:pt idx="1">
                  <c:v>1192</c:v>
                </c:pt>
                <c:pt idx="2">
                  <c:v>1201</c:v>
                </c:pt>
                <c:pt idx="3">
                  <c:v>1198</c:v>
                </c:pt>
                <c:pt idx="4">
                  <c:v>1210</c:v>
                </c:pt>
                <c:pt idx="5">
                  <c:v>1215</c:v>
                </c:pt>
                <c:pt idx="6">
                  <c:v>1222</c:v>
                </c:pt>
                <c:pt idx="7">
                  <c:v>1219</c:v>
                </c:pt>
                <c:pt idx="8">
                  <c:v>1228</c:v>
                </c:pt>
                <c:pt idx="9">
                  <c:v>1236</c:v>
                </c:pt>
                <c:pt idx="10">
                  <c:v>1233</c:v>
                </c:pt>
                <c:pt idx="11">
                  <c:v>1240</c:v>
                </c:pt>
              </c:numCache>
            </c:numRef>
          </c:val>
          <c:smooth val="0"/>
        </c:ser>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2"/>
        <c:crosses val="autoZero"/>
        <c:auto val="1"/>
        <c:lblAlgn val="ctr"/>
        <c:noMultiLvlLbl val="1"/>
      </c:catAx>
      <c:valAx>
        <c:axId val="2094734552"/>
        <c:scaling>
          <c:orientation val="minMax"/>
          <c:min val="110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0A0E1A"/>
                </a:solidFill>
                <a:latin typeface="+mn-lt"/>
              </a:defRPr>
            </a:pPr>
            <a:r>
              <a:rPr sz="1100" b="0" i="0" u="none" strike="noStrike">
                <a:solidFill>
                  <a:srgbClr val="0A0E1A"/>
                </a:solidFill>
                <a:latin typeface="+mn-lt"/>
              </a:rPr>
              <a:t>Event attendance by month (sample data: replace)</a:t>
            </a:r>
          </a:p>
        </c:rich>
      </c:tx>
      <c:layout/>
      <c:overlay val="0"/>
    </c:title>
    <c:autoTitleDeleted val="0"/>
    <c:plotArea>
      <c:layout/>
      <c:barChart>
        <c:barDir val="col"/>
        <c:grouping val="clustered"/>
        <c:varyColors val="0"/>
        <c:ser>
          <c:idx val="0"/>
          <c:order val="0"/>
          <c:tx>
            <c:strRef>
              <c:f>Sheet1!$B$1</c:f>
              <c:strCache>
                <c:ptCount val="1"/>
                <c:pt idx="0">
                  <c:v>Event attendance</c:v>
                </c:pt>
              </c:strCache>
            </c:strRef>
          </c:tx>
          <c:spPr>
            <a:solidFill>
              <a:srgbClr val="06B6D4"/>
            </a:solidFill>
            <a:effectLst/>
          </c:spPr>
          <c:invertIfNegative val="0"/>
          <c:dLbls>
            <c:numFmt formatCode="#,##0" sourceLinked="0"/>
            <c:txPr>
              <a:bodyPr/>
              <a:lstStyle/>
              <a:p>
                <a:pPr>
                  <a:defRPr b="0" i="0" strike="noStrike" sz="800" u="none">
                    <a:solidFill>
                      <a:srgbClr val="5B6474"/>
                    </a:solidFill>
                    <a:latin typeface="+mn-lt"/>
                  </a:defRPr>
                </a:pPr>
              </a:p>
            </c:txPr>
            <c:showLegendKey val="0"/>
            <c:showVal val="1"/>
            <c:showCatName val="0"/>
            <c:showSerName val="0"/>
            <c:showPercent val="0"/>
            <c:showBubbleSize val="0"/>
            <c:showLeaderLines val="0"/>
          </c:dLbls>
          <c:cat>
            <c:multiLvlStrRef>
              <c:f>Sheet1!$A$2:$A$13</c:f>
              <c:multiLvlStrCache>
                <c:ptCount val="12"/>
                <c:lvl>
                  <c:pt idx="0">
                    <c:v>Jan</c:v>
                  </c:pt>
                  <c:pt idx="1">
                    <c:v>Feb</c:v>
                  </c:pt>
                  <c:pt idx="2">
                    <c:v>Mar</c:v>
                  </c:pt>
                  <c:pt idx="3">
                    <c:v>Apr</c:v>
                  </c:pt>
                  <c:pt idx="4">
                    <c:v>May</c:v>
                  </c:pt>
                  <c:pt idx="5">
                    <c:v>Jun</c:v>
                  </c:pt>
                  <c:pt idx="6">
                    <c:v>Jul</c:v>
                  </c:pt>
                  <c:pt idx="7">
                    <c:v>Aug</c:v>
                  </c:pt>
                  <c:pt idx="8">
                    <c:v>Sep</c:v>
                  </c:pt>
                  <c:pt idx="9">
                    <c:v>Oct</c:v>
                  </c:pt>
                  <c:pt idx="10">
                    <c:v>Nov</c:v>
                  </c:pt>
                  <c:pt idx="11">
                    <c:v>Dec</c:v>
                  </c:pt>
                </c:lvl>
              </c:multiLvlStrCache>
            </c:multiLvlStrRef>
          </c:cat>
          <c:val>
            <c:numRef>
              <c:f>Sheet1!$B$2:$B$13</c:f>
              <c:numCache>
                <c:formatCode>General</c:formatCode>
                <c:ptCount val="12"/>
                <c:pt idx="0">
                  <c:v>210</c:v>
                </c:pt>
                <c:pt idx="1">
                  <c:v>180</c:v>
                </c:pt>
                <c:pt idx="2">
                  <c:v>260</c:v>
                </c:pt>
                <c:pt idx="3">
                  <c:v>240</c:v>
                </c:pt>
                <c:pt idx="4">
                  <c:v>190</c:v>
                </c:pt>
                <c:pt idx="5">
                  <c:v>150</c:v>
                </c:pt>
                <c:pt idx="6">
                  <c:v>120</c:v>
                </c:pt>
                <c:pt idx="7">
                  <c:v>170</c:v>
                </c:pt>
                <c:pt idx="8">
                  <c:v>280</c:v>
                </c:pt>
                <c:pt idx="9">
                  <c:v>300</c:v>
                </c:pt>
                <c:pt idx="10">
                  <c:v>260</c:v>
                </c:pt>
                <c:pt idx="11">
                  <c:v>230</c:v>
                </c:pt>
              </c:numCache>
            </c:numRef>
          </c:val>
        </c:ser>
        <c:dLbls>
          <c:numFmt formatCode="#,##0" sourceLinked="0"/>
          <c:txPr>
            <a:bodyPr/>
            <a:lstStyle/>
            <a:p>
              <a:pPr>
                <a:defRPr b="0" i="0" strike="noStrike" sz="800" u="none">
                  <a:solidFill>
                    <a:srgbClr val="5B6474"/>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0A0E1A"/>
                </a:solidFill>
                <a:latin typeface="+mn-lt"/>
              </a:defRPr>
            </a:pPr>
            <a:r>
              <a:rPr sz="1100" b="0" i="0" u="none" strike="noStrike">
                <a:solidFill>
                  <a:srgbClr val="0A0E1A"/>
                </a:solidFill>
                <a:latin typeface="+mn-lt"/>
              </a:rPr>
              <a:t>Actual vs budget, year to date (sample data: replace)</a:t>
            </a:r>
          </a:p>
        </c:rich>
      </c:tx>
      <c:layout/>
      <c:overlay val="0"/>
    </c:title>
    <c:autoTitleDeleted val="0"/>
    <c:plotArea>
      <c:layout/>
      <c:barChart>
        <c:barDir val="col"/>
        <c:grouping val="clustered"/>
        <c:varyColors val="0"/>
        <c:ser>
          <c:idx val="0"/>
          <c:order val="0"/>
          <c:tx>
            <c:strRef>
              <c:f>Sheet1!$B$1</c:f>
              <c:strCache>
                <c:ptCount val="1"/>
                <c:pt idx="0">
                  <c:v>Actual</c:v>
                </c:pt>
              </c:strCache>
            </c:strRef>
          </c:tx>
          <c:spPr>
            <a:solidFill>
              <a:srgbClr val="0E7490"/>
            </a:solidFill>
            <a:effectLst/>
          </c:spPr>
          <c:invertIfNegative val="0"/>
          <c:dLbls>
            <c:numFmt formatCode="$#,##0" sourceLinked="0"/>
            <c:txPr>
              <a:bodyPr/>
              <a:lstStyle/>
              <a:p>
                <a:pPr>
                  <a:defRPr b="0" i="0" strike="noStrike" sz="800" u="none">
                    <a:solidFill>
                      <a:srgbClr val="000000"/>
                    </a:solidFill>
                    <a:latin typeface="+mn-lt"/>
                  </a:defRPr>
                </a:pPr>
              </a:p>
            </c:txPr>
            <c:showLegendKey val="0"/>
            <c:showVal val="1"/>
            <c:showCatName val="0"/>
            <c:showSerName val="0"/>
            <c:showPercent val="0"/>
            <c:showBubbleSize val="0"/>
            <c:showLeaderLines val="0"/>
          </c:dLbls>
          <c:cat>
            <c:multiLvlStrRef>
              <c:f>Sheet1!$A$2:$A$4</c:f>
              <c:multiLvlStrCache>
                <c:ptCount val="3"/>
                <c:lvl>
                  <c:pt idx="0">
                    <c:v>Dues</c:v>
                  </c:pt>
                  <c:pt idx="1">
                    <c:v>Events</c:v>
                  </c:pt>
                  <c:pt idx="2">
                    <c:v>Sponsorship</c:v>
                  </c:pt>
                </c:lvl>
              </c:multiLvlStrCache>
            </c:multiLvlStrRef>
          </c:cat>
          <c:val>
            <c:numRef>
              <c:f>Sheet1!$B$2:$B$4</c:f>
              <c:numCache>
                <c:formatCode>General</c:formatCode>
                <c:ptCount val="3"/>
                <c:pt idx="0">
                  <c:v>182000</c:v>
                </c:pt>
                <c:pt idx="1">
                  <c:v>64000</c:v>
                </c:pt>
                <c:pt idx="2">
                  <c:v>38000</c:v>
                </c:pt>
              </c:numCache>
            </c:numRef>
          </c:val>
        </c:ser>
        <c:ser>
          <c:idx val="1"/>
          <c:order val="1"/>
          <c:tx>
            <c:strRef>
              <c:f>Sheet1!$C$1</c:f>
              <c:strCache>
                <c:ptCount val="1"/>
                <c:pt idx="0">
                  <c:v>Budget</c:v>
                </c:pt>
              </c:strCache>
            </c:strRef>
          </c:tx>
          <c:spPr>
            <a:solidFill>
              <a:srgbClr val="C9D1DA"/>
            </a:solidFill>
            <a:effectLst/>
          </c:spPr>
          <c:invertIfNegative val="0"/>
          <c:dLbls>
            <c:numFmt formatCode="$#,##0" sourceLinked="0"/>
            <c:txPr>
              <a:bodyPr/>
              <a:lstStyle/>
              <a:p>
                <a:pPr>
                  <a:defRPr b="0" i="0" strike="noStrike" sz="800" u="none">
                    <a:solidFill>
                      <a:srgbClr val="000000"/>
                    </a:solidFill>
                    <a:latin typeface="+mn-lt"/>
                  </a:defRPr>
                </a:pPr>
              </a:p>
            </c:txPr>
            <c:showLegendKey val="0"/>
            <c:showVal val="1"/>
            <c:showCatName val="0"/>
            <c:showSerName val="0"/>
            <c:showPercent val="0"/>
            <c:showBubbleSize val="0"/>
            <c:showLeaderLines val="0"/>
          </c:dLbls>
          <c:cat>
            <c:multiLvlStrRef>
              <c:f>Sheet1!$A$2:$A$4</c:f>
              <c:multiLvlStrCache>
                <c:ptCount val="3"/>
                <c:lvl>
                  <c:pt idx="0">
                    <c:v>Dues</c:v>
                  </c:pt>
                  <c:pt idx="1">
                    <c:v>Events</c:v>
                  </c:pt>
                  <c:pt idx="2">
                    <c:v>Sponsorship</c:v>
                  </c:pt>
                </c:lvl>
              </c:multiLvlStrCache>
            </c:multiLvlStrRef>
          </c:cat>
          <c:val>
            <c:numRef>
              <c:f>Sheet1!$C$2:$C$4</c:f>
              <c:numCache>
                <c:formatCode>General</c:formatCode>
                <c:ptCount val="3"/>
                <c:pt idx="0">
                  <c:v>190000</c:v>
                </c:pt>
                <c:pt idx="1">
                  <c:v>58000</c:v>
                </c:pt>
                <c:pt idx="2">
                  <c:v>45000</c:v>
                </c:pt>
              </c:numCache>
            </c:numRef>
          </c:val>
        </c:ser>
        <c:dLbls>
          <c:numFmt formatCode="$#,##0" sourceLinked="0"/>
          <c:txPr>
            <a:bodyPr/>
            <a:lstStyle/>
            <a:p>
              <a:pPr>
                <a:defRPr b="0" i="0" strike="noStrike" sz="800" u="none">
                  <a:solidFill>
                    <a:srgbClr val="00000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E"/>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900">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Template by Melora Connect. Replace every [bracket]. The charts contain sample data: right-click a chart and choose Edit Data to paste your own numbers. Keep the KPI definitions in the appendix and use them the same way every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the three changes, not the full data. If you use AI to draft this summary, paste only aggregated numbers (no member names) and review every figure against the source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Renewal rate = members who renewed ÷ members eligible to renew × 100. Report first-year renewal separately: it is usually lower and tells the board whether onboarding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Engagement rate = members with at least one engagement action this period (event, group, volunteer role, portal login) ÷ active members × 100. Agree on which actions count and keep the list fixed.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these numbers from your risk score (for example the free Member Risk Scoring Sheet from Melora Connect) or your membership system's at-risk list. Report actions, not just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same cut-off date as your finance report so the numbers match. Explain any variance over 5% in one sentence on the At a Glance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to three items. If a decision is not needed, use the slot for a clear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each KPI once and keep the definition stable. Automating a report only helps when everyone agrees what each number means.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8046720" cy="118872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3" name="Text 0"/>
          <p:cNvSpPr/>
          <p:nvPr>
            <p:ph idx="101" type="body" hasCustomPrompt="1"/>
          </p:nvPr>
        </p:nvSpPr>
        <p:spPr>
          <a:xfrm>
            <a:off x="548640" y="2743200"/>
            <a:ext cx="8046720" cy="822960"/>
          </a:xfrm>
          <a:prstGeom prst="rect">
            <a:avLst/>
          </a:prstGeom>
          <a:noFill/>
          <a:ln/>
        </p:spPr>
        <p:txBody>
          <a:bodyPr wrap="square" rtlCol="0"/>
          <a:lstStyle>
            <a:lvl1pPr algn="l" indent="0" marL="0">
              <a:buNone/>
              <a:defRPr lang="en-US" sz="1600" dirty="0">
                <a:solidFill>
                  <a:schemeClr val="bg2"/>
                </a:solidFill>
              </a:defRPr>
            </a:lvl1pPr>
          </a:lstStyle>
          <a:p>
            <a:pPr algn="l" indent="0" marL="0">
              <a:buNone/>
            </a:pPr>
            <a:endParaRPr lang="en-US" sz="1600" dirty="0"/>
          </a:p>
        </p:txBody>
      </p:sp>
      <p:sp>
        <p:nvSpPr>
          <p:cNvPr id="4" name="Text 0"/>
          <p:cNvSpPr/>
          <p:nvPr/>
        </p:nvSpPr>
        <p:spPr>
          <a:xfrm>
            <a:off x="548640" y="4480560"/>
            <a:ext cx="5486400" cy="320040"/>
          </a:xfrm>
          <a:prstGeom prst="rect">
            <a:avLst/>
          </a:prstGeom>
          <a:noFill/>
          <a:ln/>
        </p:spPr>
        <p:txBody>
          <a:bodyPr wrap="square" rtlCol="0" anchor="ctr"/>
          <a:lstStyle/>
          <a:p>
            <a:pPr indent="0" marL="0">
              <a:buNone/>
            </a:pPr>
            <a:r>
              <a:rPr lang="en-US" sz="1100" dirty="0">
                <a:solidFill>
                  <a:schemeClr val="bg2"/>
                </a:solidFill>
              </a:rPr>
              <a:t>Board report template by Melora Connect</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2400" b="1" dirty="0">
                <a:solidFill>
                  <a:schemeClr val="tx1"/>
                </a:solidFill>
              </a:defRPr>
            </a:lvl1pPr>
          </a:lstStyle>
          <a:p>
            <a:pPr algn="l" indent="0" marL="0">
              <a:buNone/>
            </a:pPr>
            <a:endParaRPr lang="en-US" sz="2400" dirty="0"/>
          </a:p>
        </p:txBody>
      </p:sp>
      <p:sp>
        <p:nvSpPr>
          <p:cNvPr id="3" name="Shape 0"/>
          <p:cNvSpPr/>
          <p:nvPr/>
        </p:nvSpPr>
        <p:spPr>
          <a:xfrm>
            <a:off x="457200" y="868680"/>
            <a:ext cx="731520" cy="45720"/>
          </a:xfrm>
          <a:prstGeom prst="rect">
            <a:avLst/>
          </a:prstGeom>
          <a:solidFill>
            <a:schemeClr val="accent1"/>
          </a:solidFill>
          <a:ln/>
        </p:spPr>
      </p:sp>
      <p:sp>
        <p:nvSpPr>
          <p:cNvPr id="4" name="Text 1"/>
          <p:cNvSpPr/>
          <p:nvPr/>
        </p:nvSpPr>
        <p:spPr>
          <a:xfrm>
            <a:off x="457200" y="4754880"/>
            <a:ext cx="6858000" cy="274320"/>
          </a:xfrm>
          <a:prstGeom prst="rect">
            <a:avLst/>
          </a:prstGeom>
          <a:noFill/>
          <a:ln/>
        </p:spPr>
        <p:txBody>
          <a:bodyPr wrap="square" rtlCol="0" anchor="ctr"/>
          <a:lstStyle/>
          <a:p>
            <a:pPr indent="0" marL="0">
              <a:buNone/>
            </a:pPr>
            <a:r>
              <a:rPr lang="en-US" sz="900" dirty="0">
                <a:solidFill>
                  <a:schemeClr val="accent5"/>
                </a:solidFill>
              </a:rPr>
              <a:t>Board report · [Organization] · [Month Year]</a:t>
            </a:r>
            <a:endParaRPr lang="en-US" sz="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8046720" cy="1188720"/>
          </a:xfrm>
          <a:prstGeom prst="rect">
            <a:avLst/>
          </a:prstGeom>
          <a:noFill/>
          <a:ln/>
        </p:spPr>
        <p:txBody>
          <a:bodyPr wrap="square" rtlCol="0" anchor="b"/>
          <a:lstStyle/>
          <a:p>
            <a:pPr algn="l" indent="0" marL="0">
              <a:buNone/>
            </a:pPr>
            <a:r>
              <a:rPr lang="en-US" sz="3600" b="1" dirty="0">
                <a:solidFill>
                  <a:schemeClr val="bg1"/>
                </a:solidFill>
              </a:rPr>
              <a:t>Board Report: [Month or Quarter, Year]</a:t>
            </a:r>
            <a:endParaRPr lang="en-US" sz="3600" dirty="0"/>
          </a:p>
        </p:txBody>
      </p:sp>
      <p:sp>
        <p:nvSpPr>
          <p:cNvPr id="3" name="Text 0"/>
          <p:cNvSpPr/>
          <p:nvPr>
            <p:ph idx="101" type="body" hasCustomPrompt="1"/>
          </p:nvPr>
        </p:nvSpPr>
        <p:spPr>
          <a:xfrm>
            <a:off x="548640" y="2743200"/>
            <a:ext cx="8046720" cy="822960"/>
          </a:xfrm>
          <a:prstGeom prst="rect">
            <a:avLst/>
          </a:prstGeom>
          <a:noFill/>
          <a:ln/>
        </p:spPr>
        <p:txBody>
          <a:bodyPr wrap="square" rtlCol="0" anchor="t"/>
          <a:lstStyle/>
          <a:p>
            <a:pPr algn="l" indent="0" marL="0">
              <a:buNone/>
            </a:pPr>
            <a:r>
              <a:rPr lang="en-US" sz="1600" dirty="0">
                <a:solidFill>
                  <a:schemeClr val="bg2"/>
                </a:solidFill>
              </a:rPr>
              <a:t>[Organization name] · Prepared by [Name, Role] · [Date]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At a Glance</a:t>
            </a:r>
            <a:endParaRPr lang="en-US" sz="2400" dirty="0"/>
          </a:p>
        </p:txBody>
      </p:sp>
      <p:sp>
        <p:nvSpPr>
          <p:cNvPr id="3" name="kpi-card-0"/>
          <p:cNvSpPr/>
          <p:nvPr/>
        </p:nvSpPr>
        <p:spPr>
          <a:xfrm>
            <a:off x="457200" y="1143000"/>
            <a:ext cx="1920240" cy="1417320"/>
          </a:xfrm>
          <a:prstGeom prst="roundRect">
            <a:avLst>
              <a:gd name="adj" fmla="val 5161"/>
            </a:avLst>
          </a:prstGeom>
          <a:solidFill>
            <a:schemeClr val="bg2"/>
          </a:solidFill>
          <a:ln w="12700">
            <a:solidFill>
              <a:schemeClr val="bg2"/>
            </a:solidFill>
            <a:prstDash val="solid"/>
          </a:ln>
        </p:spPr>
      </p:sp>
      <p:sp>
        <p:nvSpPr>
          <p:cNvPr id="4" name="kpi-label-0"/>
          <p:cNvSpPr txBox="1"/>
          <p:nvPr/>
        </p:nvSpPr>
        <p:spPr>
          <a:xfrm>
            <a:off x="59436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Members</a:t>
            </a:r>
            <a:endParaRPr lang="en-US" sz="1050" dirty="0"/>
          </a:p>
        </p:txBody>
      </p:sp>
      <p:sp>
        <p:nvSpPr>
          <p:cNvPr id="5" name="kpi-value-0"/>
          <p:cNvSpPr txBox="1"/>
          <p:nvPr/>
        </p:nvSpPr>
        <p:spPr>
          <a:xfrm>
            <a:off x="59436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[1,240]</a:t>
            </a:r>
            <a:endParaRPr lang="en-US" sz="2400" dirty="0"/>
          </a:p>
        </p:txBody>
      </p:sp>
      <p:sp>
        <p:nvSpPr>
          <p:cNvPr id="6" name="kpi-note-0"/>
          <p:cNvSpPr txBox="1"/>
          <p:nvPr/>
        </p:nvSpPr>
        <p:spPr>
          <a:xfrm>
            <a:off x="59436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[+2.1%] vs last period</a:t>
            </a:r>
            <a:endParaRPr lang="en-US" sz="950" dirty="0"/>
          </a:p>
        </p:txBody>
      </p:sp>
      <p:sp>
        <p:nvSpPr>
          <p:cNvPr id="7" name="kpi-card-1"/>
          <p:cNvSpPr/>
          <p:nvPr/>
        </p:nvSpPr>
        <p:spPr>
          <a:xfrm>
            <a:off x="2560320" y="1143000"/>
            <a:ext cx="1920240" cy="1417320"/>
          </a:xfrm>
          <a:prstGeom prst="roundRect">
            <a:avLst>
              <a:gd name="adj" fmla="val 5161"/>
            </a:avLst>
          </a:prstGeom>
          <a:solidFill>
            <a:schemeClr val="bg2"/>
          </a:solidFill>
          <a:ln w="12700">
            <a:solidFill>
              <a:schemeClr val="bg2"/>
            </a:solidFill>
            <a:prstDash val="solid"/>
          </a:ln>
        </p:spPr>
      </p:sp>
      <p:sp>
        <p:nvSpPr>
          <p:cNvPr id="8" name="kpi-label-1"/>
          <p:cNvSpPr txBox="1"/>
          <p:nvPr/>
        </p:nvSpPr>
        <p:spPr>
          <a:xfrm>
            <a:off x="269748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Renewal rate</a:t>
            </a:r>
            <a:endParaRPr lang="en-US" sz="1050" dirty="0"/>
          </a:p>
        </p:txBody>
      </p:sp>
      <p:sp>
        <p:nvSpPr>
          <p:cNvPr id="9" name="kpi-value-1"/>
          <p:cNvSpPr txBox="1"/>
          <p:nvPr/>
        </p:nvSpPr>
        <p:spPr>
          <a:xfrm>
            <a:off x="269748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[86%]</a:t>
            </a:r>
            <a:endParaRPr lang="en-US" sz="2400" dirty="0"/>
          </a:p>
        </p:txBody>
      </p:sp>
      <p:sp>
        <p:nvSpPr>
          <p:cNvPr id="10" name="kpi-note-1"/>
          <p:cNvSpPr txBox="1"/>
          <p:nvPr/>
        </p:nvSpPr>
        <p:spPr>
          <a:xfrm>
            <a:off x="269748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[+1 pt] vs same period last year</a:t>
            </a:r>
            <a:endParaRPr lang="en-US" sz="950" dirty="0"/>
          </a:p>
        </p:txBody>
      </p:sp>
      <p:sp>
        <p:nvSpPr>
          <p:cNvPr id="11" name="kpi-card-2"/>
          <p:cNvSpPr/>
          <p:nvPr/>
        </p:nvSpPr>
        <p:spPr>
          <a:xfrm>
            <a:off x="4663440" y="1143000"/>
            <a:ext cx="1920240" cy="1417320"/>
          </a:xfrm>
          <a:prstGeom prst="roundRect">
            <a:avLst>
              <a:gd name="adj" fmla="val 5161"/>
            </a:avLst>
          </a:prstGeom>
          <a:solidFill>
            <a:schemeClr val="bg2"/>
          </a:solidFill>
          <a:ln w="12700">
            <a:solidFill>
              <a:schemeClr val="bg2"/>
            </a:solidFill>
            <a:prstDash val="solid"/>
          </a:ln>
        </p:spPr>
      </p:sp>
      <p:sp>
        <p:nvSpPr>
          <p:cNvPr id="12" name="kpi-label-2"/>
          <p:cNvSpPr txBox="1"/>
          <p:nvPr/>
        </p:nvSpPr>
        <p:spPr>
          <a:xfrm>
            <a:off x="480060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Net member growth</a:t>
            </a:r>
            <a:endParaRPr lang="en-US" sz="1050" dirty="0"/>
          </a:p>
        </p:txBody>
      </p:sp>
      <p:sp>
        <p:nvSpPr>
          <p:cNvPr id="13" name="kpi-value-2"/>
          <p:cNvSpPr txBox="1"/>
          <p:nvPr/>
        </p:nvSpPr>
        <p:spPr>
          <a:xfrm>
            <a:off x="480060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[+24]</a:t>
            </a:r>
            <a:endParaRPr lang="en-US" sz="2400" dirty="0"/>
          </a:p>
        </p:txBody>
      </p:sp>
      <p:sp>
        <p:nvSpPr>
          <p:cNvPr id="14" name="kpi-note-2"/>
          <p:cNvSpPr txBox="1"/>
          <p:nvPr/>
        </p:nvSpPr>
        <p:spPr>
          <a:xfrm>
            <a:off x="480060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[58 new, 34 lapsed]</a:t>
            </a:r>
            <a:endParaRPr lang="en-US" sz="950" dirty="0"/>
          </a:p>
        </p:txBody>
      </p:sp>
      <p:sp>
        <p:nvSpPr>
          <p:cNvPr id="15" name="kpi-card-3"/>
          <p:cNvSpPr/>
          <p:nvPr/>
        </p:nvSpPr>
        <p:spPr>
          <a:xfrm>
            <a:off x="6766560" y="1143000"/>
            <a:ext cx="1920240" cy="1417320"/>
          </a:xfrm>
          <a:prstGeom prst="roundRect">
            <a:avLst>
              <a:gd name="adj" fmla="val 5161"/>
            </a:avLst>
          </a:prstGeom>
          <a:solidFill>
            <a:schemeClr val="bg2"/>
          </a:solidFill>
          <a:ln w="12700">
            <a:solidFill>
              <a:schemeClr val="bg2"/>
            </a:solidFill>
            <a:prstDash val="solid"/>
          </a:ln>
        </p:spPr>
      </p:sp>
      <p:sp>
        <p:nvSpPr>
          <p:cNvPr id="16" name="kpi-label-3"/>
          <p:cNvSpPr txBox="1"/>
          <p:nvPr/>
        </p:nvSpPr>
        <p:spPr>
          <a:xfrm>
            <a:off x="690372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Dues vs budget</a:t>
            </a:r>
            <a:endParaRPr lang="en-US" sz="1050" dirty="0"/>
          </a:p>
        </p:txBody>
      </p:sp>
      <p:sp>
        <p:nvSpPr>
          <p:cNvPr id="17" name="kpi-value-3"/>
          <p:cNvSpPr txBox="1"/>
          <p:nvPr/>
        </p:nvSpPr>
        <p:spPr>
          <a:xfrm>
            <a:off x="690372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[96%]</a:t>
            </a:r>
            <a:endParaRPr lang="en-US" sz="2400" dirty="0"/>
          </a:p>
        </p:txBody>
      </p:sp>
      <p:sp>
        <p:nvSpPr>
          <p:cNvPr id="18" name="kpi-note-3"/>
          <p:cNvSpPr txBox="1"/>
          <p:nvPr/>
        </p:nvSpPr>
        <p:spPr>
          <a:xfrm>
            <a:off x="690372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[$182k of $190k]</a:t>
            </a:r>
            <a:endParaRPr lang="en-US" sz="950" dirty="0"/>
          </a:p>
        </p:txBody>
      </p:sp>
      <p:sp>
        <p:nvSpPr>
          <p:cNvPr id="19" name="changes-heading"/>
          <p:cNvSpPr txBox="1"/>
          <p:nvPr/>
        </p:nvSpPr>
        <p:spPr>
          <a:xfrm>
            <a:off x="457200" y="2788920"/>
            <a:ext cx="8229600" cy="320040"/>
          </a:xfrm>
          <a:prstGeom prst="rect">
            <a:avLst/>
          </a:prstGeom>
          <a:noFill/>
          <a:ln/>
        </p:spPr>
        <p:txBody>
          <a:bodyPr wrap="square" lIns="0" tIns="0" rIns="0" bIns="0" rtlCol="0" anchor="ctr"/>
          <a:lstStyle/>
          <a:p>
            <a:pPr indent="0" marL="0">
              <a:buNone/>
            </a:pPr>
            <a:r>
              <a:rPr lang="en-US" sz="1300" b="1" dirty="0">
                <a:solidFill>
                  <a:schemeClr val="tx1"/>
                </a:solidFill>
              </a:rPr>
              <a:t>What changed this period</a:t>
            </a:r>
            <a:endParaRPr lang="en-US" sz="1300" dirty="0"/>
          </a:p>
        </p:txBody>
      </p:sp>
      <p:sp>
        <p:nvSpPr>
          <p:cNvPr id="20" name="changes-bullets"/>
          <p:cNvSpPr txBox="1"/>
          <p:nvPr/>
        </p:nvSpPr>
        <p:spPr>
          <a:xfrm>
            <a:off x="457200" y="3108960"/>
            <a:ext cx="8229600" cy="1097280"/>
          </a:xfrm>
          <a:prstGeom prst="rect">
            <a:avLst/>
          </a:prstGeom>
          <a:noFill/>
          <a:ln/>
        </p:spPr>
        <p:txBody>
          <a:bodyPr wrap="square" rtlCol="0" anchor="t"/>
          <a:lstStyle/>
          <a:p>
            <a:pPr marL="342900" indent="-342900">
              <a:spcAft>
                <a:spcPts val="400"/>
              </a:spcAft>
              <a:buSzPct val="100000"/>
              <a:buChar char="•"/>
            </a:pPr>
            <a:r>
              <a:rPr lang="en-US" sz="1200" dirty="0">
                <a:solidFill>
                  <a:schemeClr val="tx1"/>
                </a:solidFill>
              </a:rPr>
              <a:t>[Biggest change, in one sentence, with the number]</a:t>
            </a:r>
            <a:endParaRPr lang="en-US" sz="1200" dirty="0"/>
          </a:p>
          <a:p>
            <a:pPr marL="342900" indent="-342900">
              <a:spcAft>
                <a:spcPts val="400"/>
              </a:spcAft>
              <a:buSzPct val="100000"/>
              <a:buChar char="•"/>
            </a:pPr>
            <a:r>
              <a:rPr lang="en-US" sz="1200" dirty="0">
                <a:solidFill>
                  <a:schemeClr val="tx1"/>
                </a:solidFill>
              </a:rPr>
              <a:t>[Second change or risk the board should know about]</a:t>
            </a:r>
            <a:endParaRPr lang="en-US" sz="1200" dirty="0"/>
          </a:p>
          <a:p>
            <a:pPr marL="342900" indent="-342900">
              <a:spcAft>
                <a:spcPts val="400"/>
              </a:spcAft>
              <a:buSzPct val="100000"/>
              <a:buChar char="•"/>
            </a:pPr>
            <a:r>
              <a:rPr lang="en-US" sz="1200" dirty="0">
                <a:solidFill>
                  <a:schemeClr val="tx1"/>
                </a:solidFill>
              </a:rPr>
              <a:t>[One thing that's working and why]</a:t>
            </a:r>
            <a:endParaRPr lang="en-US" sz="1200" dirty="0"/>
          </a:p>
        </p:txBody>
      </p:sp>
      <p:sp>
        <p:nvSpPr>
          <p:cNvPr id="21" name="ai-review-note"/>
          <p:cNvSpPr txBox="1"/>
          <p:nvPr/>
        </p:nvSpPr>
        <p:spPr>
          <a:xfrm>
            <a:off x="457200" y="4251960"/>
            <a:ext cx="8229600" cy="320040"/>
          </a:xfrm>
          <a:prstGeom prst="rect">
            <a:avLst/>
          </a:prstGeom>
          <a:noFill/>
          <a:ln/>
        </p:spPr>
        <p:txBody>
          <a:bodyPr wrap="square" lIns="0" tIns="0" rIns="0" bIns="0" rtlCol="0" anchor="ctr"/>
          <a:lstStyle/>
          <a:p>
            <a:pPr indent="0" marL="0">
              <a:buNone/>
            </a:pPr>
            <a:r>
              <a:rPr lang="en-US" sz="950" i="1" dirty="0">
                <a:solidFill>
                  <a:schemeClr val="accent3"/>
                </a:solidFill>
              </a:rPr>
              <a:t>AI can draft these three lines from your data. A person checks every number before the board sees it.</a:t>
            </a:r>
            <a:endParaRPr lang="en-US" sz="95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Membership</a:t>
            </a:r>
            <a:endParaRPr lang="en-US" sz="2400" dirty="0"/>
          </a:p>
        </p:txBody>
      </p:sp>
      <p:graphicFrame>
        <p:nvGraphicFramePr>
          <p:cNvPr id="3" name="members-chart" descr=""/>
          <p:cNvGraphicFramePr/>
          <p:nvPr/>
        </p:nvGraphicFramePr>
        <p:xfrm>
          <a:off x="457200" y="109728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4" name="kpi-card-10"/>
          <p:cNvSpPr/>
          <p:nvPr/>
        </p:nvSpPr>
        <p:spPr>
          <a:xfrm>
            <a:off x="6126480" y="1097280"/>
            <a:ext cx="2560320" cy="777240"/>
          </a:xfrm>
          <a:prstGeom prst="roundRect">
            <a:avLst>
              <a:gd name="adj" fmla="val 9412"/>
            </a:avLst>
          </a:prstGeom>
          <a:solidFill>
            <a:schemeClr val="bg2"/>
          </a:solidFill>
          <a:ln w="12700">
            <a:solidFill>
              <a:schemeClr val="bg2"/>
            </a:solidFill>
            <a:prstDash val="solid"/>
          </a:ln>
        </p:spPr>
      </p:sp>
      <p:sp>
        <p:nvSpPr>
          <p:cNvPr id="5" name="kpi-label-10"/>
          <p:cNvSpPr txBox="1"/>
          <p:nvPr/>
        </p:nvSpPr>
        <p:spPr>
          <a:xfrm>
            <a:off x="6263640" y="118872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New members</a:t>
            </a:r>
            <a:endParaRPr lang="en-US" sz="1050" dirty="0"/>
          </a:p>
        </p:txBody>
      </p:sp>
      <p:sp>
        <p:nvSpPr>
          <p:cNvPr id="6" name="kpi-value-10"/>
          <p:cNvSpPr txBox="1"/>
          <p:nvPr/>
        </p:nvSpPr>
        <p:spPr>
          <a:xfrm>
            <a:off x="6263640" y="142646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[58]</a:t>
            </a:r>
            <a:endParaRPr lang="en-US" sz="1900" dirty="0"/>
          </a:p>
        </p:txBody>
      </p:sp>
      <p:sp>
        <p:nvSpPr>
          <p:cNvPr id="7" name="kpi-card-11"/>
          <p:cNvSpPr/>
          <p:nvPr/>
        </p:nvSpPr>
        <p:spPr>
          <a:xfrm>
            <a:off x="6126480" y="1965960"/>
            <a:ext cx="2560320" cy="777240"/>
          </a:xfrm>
          <a:prstGeom prst="roundRect">
            <a:avLst>
              <a:gd name="adj" fmla="val 9412"/>
            </a:avLst>
          </a:prstGeom>
          <a:solidFill>
            <a:schemeClr val="bg2"/>
          </a:solidFill>
          <a:ln w="12700">
            <a:solidFill>
              <a:schemeClr val="bg2"/>
            </a:solidFill>
            <a:prstDash val="solid"/>
          </a:ln>
        </p:spPr>
      </p:sp>
      <p:sp>
        <p:nvSpPr>
          <p:cNvPr id="8" name="kpi-label-11"/>
          <p:cNvSpPr txBox="1"/>
          <p:nvPr/>
        </p:nvSpPr>
        <p:spPr>
          <a:xfrm>
            <a:off x="6263640" y="205740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Lapsed members</a:t>
            </a:r>
            <a:endParaRPr lang="en-US" sz="1050" dirty="0"/>
          </a:p>
        </p:txBody>
      </p:sp>
      <p:sp>
        <p:nvSpPr>
          <p:cNvPr id="9" name="kpi-value-11"/>
          <p:cNvSpPr txBox="1"/>
          <p:nvPr/>
        </p:nvSpPr>
        <p:spPr>
          <a:xfrm>
            <a:off x="6263640" y="229514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[34]</a:t>
            </a:r>
            <a:endParaRPr lang="en-US" sz="1900" dirty="0"/>
          </a:p>
        </p:txBody>
      </p:sp>
      <p:sp>
        <p:nvSpPr>
          <p:cNvPr id="10" name="kpi-card-12"/>
          <p:cNvSpPr/>
          <p:nvPr/>
        </p:nvSpPr>
        <p:spPr>
          <a:xfrm>
            <a:off x="6126480" y="2834640"/>
            <a:ext cx="2560320" cy="777240"/>
          </a:xfrm>
          <a:prstGeom prst="roundRect">
            <a:avLst>
              <a:gd name="adj" fmla="val 9412"/>
            </a:avLst>
          </a:prstGeom>
          <a:solidFill>
            <a:schemeClr val="bg2"/>
          </a:solidFill>
          <a:ln w="12700">
            <a:solidFill>
              <a:schemeClr val="bg2"/>
            </a:solidFill>
            <a:prstDash val="solid"/>
          </a:ln>
        </p:spPr>
      </p:sp>
      <p:sp>
        <p:nvSpPr>
          <p:cNvPr id="11" name="kpi-label-12"/>
          <p:cNvSpPr txBox="1"/>
          <p:nvPr/>
        </p:nvSpPr>
        <p:spPr>
          <a:xfrm>
            <a:off x="6263640" y="292608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Renewal rate</a:t>
            </a:r>
            <a:endParaRPr lang="en-US" sz="1050" dirty="0"/>
          </a:p>
        </p:txBody>
      </p:sp>
      <p:sp>
        <p:nvSpPr>
          <p:cNvPr id="12" name="kpi-value-12"/>
          <p:cNvSpPr txBox="1"/>
          <p:nvPr/>
        </p:nvSpPr>
        <p:spPr>
          <a:xfrm>
            <a:off x="6263640" y="316382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[86%]</a:t>
            </a:r>
            <a:endParaRPr lang="en-US" sz="1900" dirty="0"/>
          </a:p>
        </p:txBody>
      </p:sp>
      <p:sp>
        <p:nvSpPr>
          <p:cNvPr id="13" name="kpi-card-13"/>
          <p:cNvSpPr/>
          <p:nvPr/>
        </p:nvSpPr>
        <p:spPr>
          <a:xfrm>
            <a:off x="6126480" y="3703320"/>
            <a:ext cx="2560320" cy="777240"/>
          </a:xfrm>
          <a:prstGeom prst="roundRect">
            <a:avLst>
              <a:gd name="adj" fmla="val 9412"/>
            </a:avLst>
          </a:prstGeom>
          <a:solidFill>
            <a:schemeClr val="bg2"/>
          </a:solidFill>
          <a:ln w="12700">
            <a:solidFill>
              <a:schemeClr val="bg2"/>
            </a:solidFill>
            <a:prstDash val="solid"/>
          </a:ln>
        </p:spPr>
      </p:sp>
      <p:sp>
        <p:nvSpPr>
          <p:cNvPr id="14" name="kpi-label-13"/>
          <p:cNvSpPr txBox="1"/>
          <p:nvPr/>
        </p:nvSpPr>
        <p:spPr>
          <a:xfrm>
            <a:off x="6263640" y="379476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First-year renewal rate</a:t>
            </a:r>
            <a:endParaRPr lang="en-US" sz="1050" dirty="0"/>
          </a:p>
        </p:txBody>
      </p:sp>
      <p:sp>
        <p:nvSpPr>
          <p:cNvPr id="15" name="kpi-value-13"/>
          <p:cNvSpPr txBox="1"/>
          <p:nvPr/>
        </p:nvSpPr>
        <p:spPr>
          <a:xfrm>
            <a:off x="6263640" y="403250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[74%]</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Engagement</a:t>
            </a:r>
            <a:endParaRPr lang="en-US" sz="2400" dirty="0"/>
          </a:p>
        </p:txBody>
      </p:sp>
      <p:graphicFrame>
        <p:nvGraphicFramePr>
          <p:cNvPr id="3" name="attendance-chart" descr=""/>
          <p:cNvGraphicFramePr/>
          <p:nvPr/>
        </p:nvGraphicFramePr>
        <p:xfrm>
          <a:off x="457200" y="109728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4" name="kpi-card-20"/>
          <p:cNvSpPr/>
          <p:nvPr/>
        </p:nvSpPr>
        <p:spPr>
          <a:xfrm>
            <a:off x="6126480" y="1097280"/>
            <a:ext cx="2560320" cy="777240"/>
          </a:xfrm>
          <a:prstGeom prst="roundRect">
            <a:avLst>
              <a:gd name="adj" fmla="val 9412"/>
            </a:avLst>
          </a:prstGeom>
          <a:solidFill>
            <a:schemeClr val="bg2"/>
          </a:solidFill>
          <a:ln w="12700">
            <a:solidFill>
              <a:schemeClr val="bg2"/>
            </a:solidFill>
            <a:prstDash val="solid"/>
          </a:ln>
        </p:spPr>
      </p:sp>
      <p:sp>
        <p:nvSpPr>
          <p:cNvPr id="5" name="kpi-label-20"/>
          <p:cNvSpPr txBox="1"/>
          <p:nvPr/>
        </p:nvSpPr>
        <p:spPr>
          <a:xfrm>
            <a:off x="6263640" y="118872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Engagement rate</a:t>
            </a:r>
            <a:endParaRPr lang="en-US" sz="1050" dirty="0"/>
          </a:p>
        </p:txBody>
      </p:sp>
      <p:sp>
        <p:nvSpPr>
          <p:cNvPr id="6" name="kpi-value-20"/>
          <p:cNvSpPr txBox="1"/>
          <p:nvPr/>
        </p:nvSpPr>
        <p:spPr>
          <a:xfrm>
            <a:off x="6263640" y="142646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[62%]</a:t>
            </a:r>
            <a:endParaRPr lang="en-US" sz="1900" dirty="0"/>
          </a:p>
        </p:txBody>
      </p:sp>
      <p:sp>
        <p:nvSpPr>
          <p:cNvPr id="7" name="kpi-card-21"/>
          <p:cNvSpPr/>
          <p:nvPr/>
        </p:nvSpPr>
        <p:spPr>
          <a:xfrm>
            <a:off x="6126480" y="1965960"/>
            <a:ext cx="2560320" cy="777240"/>
          </a:xfrm>
          <a:prstGeom prst="roundRect">
            <a:avLst>
              <a:gd name="adj" fmla="val 9412"/>
            </a:avLst>
          </a:prstGeom>
          <a:solidFill>
            <a:schemeClr val="bg2"/>
          </a:solidFill>
          <a:ln w="12700">
            <a:solidFill>
              <a:schemeClr val="bg2"/>
            </a:solidFill>
            <a:prstDash val="solid"/>
          </a:ln>
        </p:spPr>
      </p:sp>
      <p:sp>
        <p:nvSpPr>
          <p:cNvPr id="8" name="kpi-label-21"/>
          <p:cNvSpPr txBox="1"/>
          <p:nvPr/>
        </p:nvSpPr>
        <p:spPr>
          <a:xfrm>
            <a:off x="6263640" y="205740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Events per member</a:t>
            </a:r>
            <a:endParaRPr lang="en-US" sz="1050" dirty="0"/>
          </a:p>
        </p:txBody>
      </p:sp>
      <p:sp>
        <p:nvSpPr>
          <p:cNvPr id="9" name="kpi-value-21"/>
          <p:cNvSpPr txBox="1"/>
          <p:nvPr/>
        </p:nvSpPr>
        <p:spPr>
          <a:xfrm>
            <a:off x="6263640" y="229514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[1.8]</a:t>
            </a:r>
            <a:endParaRPr lang="en-US" sz="1900" dirty="0"/>
          </a:p>
        </p:txBody>
      </p:sp>
      <p:sp>
        <p:nvSpPr>
          <p:cNvPr id="10" name="kpi-card-22"/>
          <p:cNvSpPr/>
          <p:nvPr/>
        </p:nvSpPr>
        <p:spPr>
          <a:xfrm>
            <a:off x="6126480" y="2834640"/>
            <a:ext cx="2560320" cy="777240"/>
          </a:xfrm>
          <a:prstGeom prst="roundRect">
            <a:avLst>
              <a:gd name="adj" fmla="val 9412"/>
            </a:avLst>
          </a:prstGeom>
          <a:solidFill>
            <a:schemeClr val="bg2"/>
          </a:solidFill>
          <a:ln w="12700">
            <a:solidFill>
              <a:schemeClr val="bg2"/>
            </a:solidFill>
            <a:prstDash val="solid"/>
          </a:ln>
        </p:spPr>
      </p:sp>
      <p:sp>
        <p:nvSpPr>
          <p:cNvPr id="11" name="kpi-label-22"/>
          <p:cNvSpPr txBox="1"/>
          <p:nvPr/>
        </p:nvSpPr>
        <p:spPr>
          <a:xfrm>
            <a:off x="6263640" y="292608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Email click rate</a:t>
            </a:r>
            <a:endParaRPr lang="en-US" sz="1050" dirty="0"/>
          </a:p>
        </p:txBody>
      </p:sp>
      <p:sp>
        <p:nvSpPr>
          <p:cNvPr id="12" name="kpi-value-22"/>
          <p:cNvSpPr txBox="1"/>
          <p:nvPr/>
        </p:nvSpPr>
        <p:spPr>
          <a:xfrm>
            <a:off x="6263640" y="316382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[4.2%]</a:t>
            </a:r>
            <a:endParaRPr lang="en-US" sz="1900" dirty="0"/>
          </a:p>
        </p:txBody>
      </p:sp>
      <p:sp>
        <p:nvSpPr>
          <p:cNvPr id="13" name="kpi-card-23"/>
          <p:cNvSpPr/>
          <p:nvPr/>
        </p:nvSpPr>
        <p:spPr>
          <a:xfrm>
            <a:off x="6126480" y="3703320"/>
            <a:ext cx="2560320" cy="777240"/>
          </a:xfrm>
          <a:prstGeom prst="roundRect">
            <a:avLst>
              <a:gd name="adj" fmla="val 9412"/>
            </a:avLst>
          </a:prstGeom>
          <a:solidFill>
            <a:schemeClr val="bg2"/>
          </a:solidFill>
          <a:ln w="12700">
            <a:solidFill>
              <a:schemeClr val="bg2"/>
            </a:solidFill>
            <a:prstDash val="solid"/>
          </a:ln>
        </p:spPr>
      </p:sp>
      <p:sp>
        <p:nvSpPr>
          <p:cNvPr id="14" name="kpi-label-23"/>
          <p:cNvSpPr txBox="1"/>
          <p:nvPr/>
        </p:nvSpPr>
        <p:spPr>
          <a:xfrm>
            <a:off x="6263640" y="379476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Portal activation</a:t>
            </a:r>
            <a:endParaRPr lang="en-US" sz="1050" dirty="0"/>
          </a:p>
        </p:txBody>
      </p:sp>
      <p:sp>
        <p:nvSpPr>
          <p:cNvPr id="15" name="kpi-value-23"/>
          <p:cNvSpPr txBox="1"/>
          <p:nvPr/>
        </p:nvSpPr>
        <p:spPr>
          <a:xfrm>
            <a:off x="6263640" y="403250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[71%]</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Retention: Members at Risk</a:t>
            </a:r>
            <a:endParaRPr lang="en-US" sz="2400" dirty="0"/>
          </a:p>
        </p:txBody>
      </p:sp>
      <p:graphicFrame>
        <p:nvGraphicFramePr>
          <p:cNvPr id="6" name="risk-table"/>
          <p:cNvGraphicFramePr>
            <a:graphicFrameLocks noGrp="1"/>
          </p:cNvGraphicFramePr>
          <p:nvPr>
            <p:extLst>
              <p:ext uri="{D42A27DB-BD31-4B8C-83A1-F6EECF244321}">
                <p14:modId xmlns:p14="http://schemas.microsoft.com/office/powerpoint/2010/main" val="1579011935"/>
              </p:ext>
            </p:extLst>
          </p:nvPr>
        </p:nvGraphicFramePr>
        <p:xfrm>
          <a:off x="457200" y="1143000"/>
          <a:ext cx="8229600" cy="914400"/>
        </p:xfrm>
        <a:graphic>
          <a:graphicData uri="http://schemas.openxmlformats.org/drawingml/2006/table">
            <a:tbl>
              <a:tblPr/>
              <a:tblGrid>
                <a:gridCol w="2011680"/>
                <a:gridCol w="1463040"/>
                <a:gridCol w="2011680"/>
                <a:gridCol w="2743200"/>
              </a:tblGrid>
              <a:tr h="411480">
                <a:tc>
                  <a:txBody>
                    <a:bodyPr/>
                    <a:lstStyle/>
                    <a:p>
                      <a:pPr indent="0" marL="0">
                        <a:buNone/>
                      </a:pPr>
                      <a:r>
                        <a:rPr lang="en-US" sz="1200" b="1" dirty="0">
                          <a:solidFill>
                            <a:srgbClr val="FFFFFF"/>
                          </a:solidFill>
                        </a:rPr>
                        <a:t>Risk tier</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1200" b="1" dirty="0">
                          <a:solidFill>
                            <a:srgbClr val="FFFFFF"/>
                          </a:solidFill>
                        </a:rPr>
                        <a:t>Members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1200" b="1" dirty="0">
                          <a:solidFill>
                            <a:srgbClr val="FFFFFF"/>
                          </a:solidFill>
                        </a:rPr>
                        <a:t>Renewing in 90 days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1200" b="1" dirty="0">
                          <a:solidFill>
                            <a:srgbClr val="FFFFFF"/>
                          </a:solidFill>
                        </a:rPr>
                        <a:t>Outreach status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r>
              <a:tr h="411480">
                <a:tc>
                  <a:txBody>
                    <a:bodyPr/>
                    <a:lstStyle/>
                    <a:p>
                      <a:pPr indent="0" marL="0">
                        <a:buNone/>
                      </a:pPr>
                      <a:r>
                        <a:rPr lang="en-US" sz="1200" dirty="0">
                          <a:solidFill>
                            <a:srgbClr val="0A0E1A"/>
                          </a:solidFill>
                        </a:rPr>
                        <a:t>High</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[18]</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[12]</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[12 of 18 contacted]</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411480">
                <a:tc>
                  <a:txBody>
                    <a:bodyPr/>
                    <a:lstStyle/>
                    <a:p>
                      <a:pPr indent="0" marL="0">
                        <a:buNone/>
                      </a:pPr>
                      <a:r>
                        <a:rPr lang="en-US" sz="1200" dirty="0">
                          <a:solidFill>
                            <a:srgbClr val="0A0E1A"/>
                          </a:solidFill>
                        </a:rPr>
                        <a:t>Medium</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[41]</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[19]</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[Targeted invitations sent]</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411480">
                <a:tc>
                  <a:txBody>
                    <a:bodyPr/>
                    <a:lstStyle/>
                    <a:p>
                      <a:pPr indent="0" marL="0">
                        <a:buNone/>
                      </a:pPr>
                      <a:r>
                        <a:rPr lang="en-US" sz="1200" dirty="0">
                          <a:solidFill>
                            <a:srgbClr val="0A0E1A"/>
                          </a:solidFill>
                        </a:rPr>
                        <a:t>Low</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[226]</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[64]</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[Regular communications]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bl>
          </a:graphicData>
        </a:graphic>
      </p:graphicFrame>
      <p:sp>
        <p:nvSpPr>
          <p:cNvPr id="4" name="risk-commentary"/>
          <p:cNvSpPr txBox="1"/>
          <p:nvPr/>
        </p:nvSpPr>
        <p:spPr>
          <a:xfrm>
            <a:off x="457200" y="3108960"/>
            <a:ext cx="8229600" cy="1097280"/>
          </a:xfrm>
          <a:prstGeom prst="rect">
            <a:avLst/>
          </a:prstGeom>
          <a:noFill/>
          <a:ln/>
        </p:spPr>
        <p:txBody>
          <a:bodyPr wrap="square" rtlCol="0" anchor="t"/>
          <a:lstStyle/>
          <a:p>
            <a:pPr indent="0" marL="0">
              <a:buNone/>
            </a:pPr>
            <a:r>
              <a:rPr lang="en-US" sz="1200" dirty="0">
                <a:solidFill>
                  <a:schemeClr val="tx1"/>
                </a:solidFill>
              </a:rPr>
              <a:t>[One or two sentences: what the team is doing about high-risk members, and what support you need from the board, for example personal calls from board members to long-time members.]</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Revenue</a:t>
            </a:r>
            <a:endParaRPr lang="en-US" sz="2400" dirty="0"/>
          </a:p>
        </p:txBody>
      </p:sp>
      <p:graphicFrame>
        <p:nvGraphicFramePr>
          <p:cNvPr id="3" name="revenue-chart" descr=""/>
          <p:cNvGraphicFramePr/>
          <p:nvPr/>
        </p:nvGraphicFramePr>
        <p:xfrm>
          <a:off x="457200" y="109728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4" name="kpi-card-30"/>
          <p:cNvSpPr/>
          <p:nvPr/>
        </p:nvSpPr>
        <p:spPr>
          <a:xfrm>
            <a:off x="6126480" y="1097280"/>
            <a:ext cx="2560320" cy="777240"/>
          </a:xfrm>
          <a:prstGeom prst="roundRect">
            <a:avLst>
              <a:gd name="adj" fmla="val 9412"/>
            </a:avLst>
          </a:prstGeom>
          <a:solidFill>
            <a:schemeClr val="bg2"/>
          </a:solidFill>
          <a:ln w="12700">
            <a:solidFill>
              <a:schemeClr val="bg2"/>
            </a:solidFill>
            <a:prstDash val="solid"/>
          </a:ln>
        </p:spPr>
      </p:sp>
      <p:sp>
        <p:nvSpPr>
          <p:cNvPr id="5" name="kpi-label-30"/>
          <p:cNvSpPr txBox="1"/>
          <p:nvPr/>
        </p:nvSpPr>
        <p:spPr>
          <a:xfrm>
            <a:off x="6263640" y="118872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Total revenue YTD</a:t>
            </a:r>
            <a:endParaRPr lang="en-US" sz="1050" dirty="0"/>
          </a:p>
        </p:txBody>
      </p:sp>
      <p:sp>
        <p:nvSpPr>
          <p:cNvPr id="6" name="kpi-value-30"/>
          <p:cNvSpPr txBox="1"/>
          <p:nvPr/>
        </p:nvSpPr>
        <p:spPr>
          <a:xfrm>
            <a:off x="6263640" y="142646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[$284k]</a:t>
            </a:r>
            <a:endParaRPr lang="en-US" sz="1900" dirty="0"/>
          </a:p>
        </p:txBody>
      </p:sp>
      <p:sp>
        <p:nvSpPr>
          <p:cNvPr id="7" name="kpi-card-31"/>
          <p:cNvSpPr/>
          <p:nvPr/>
        </p:nvSpPr>
        <p:spPr>
          <a:xfrm>
            <a:off x="6126480" y="1965960"/>
            <a:ext cx="2560320" cy="777240"/>
          </a:xfrm>
          <a:prstGeom prst="roundRect">
            <a:avLst>
              <a:gd name="adj" fmla="val 9412"/>
            </a:avLst>
          </a:prstGeom>
          <a:solidFill>
            <a:schemeClr val="bg2"/>
          </a:solidFill>
          <a:ln w="12700">
            <a:solidFill>
              <a:schemeClr val="bg2"/>
            </a:solidFill>
            <a:prstDash val="solid"/>
          </a:ln>
        </p:spPr>
      </p:sp>
      <p:sp>
        <p:nvSpPr>
          <p:cNvPr id="8" name="kpi-label-31"/>
          <p:cNvSpPr txBox="1"/>
          <p:nvPr/>
        </p:nvSpPr>
        <p:spPr>
          <a:xfrm>
            <a:off x="6263640" y="205740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vs budget</a:t>
            </a:r>
            <a:endParaRPr lang="en-US" sz="1050" dirty="0"/>
          </a:p>
        </p:txBody>
      </p:sp>
      <p:sp>
        <p:nvSpPr>
          <p:cNvPr id="9" name="kpi-value-31"/>
          <p:cNvSpPr txBox="1"/>
          <p:nvPr/>
        </p:nvSpPr>
        <p:spPr>
          <a:xfrm>
            <a:off x="6263640" y="229514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[97%]</a:t>
            </a:r>
            <a:endParaRPr lang="en-US" sz="1900" dirty="0"/>
          </a:p>
        </p:txBody>
      </p:sp>
      <p:sp>
        <p:nvSpPr>
          <p:cNvPr id="10" name="kpi-card-32"/>
          <p:cNvSpPr/>
          <p:nvPr/>
        </p:nvSpPr>
        <p:spPr>
          <a:xfrm>
            <a:off x="6126480" y="2834640"/>
            <a:ext cx="2560320" cy="777240"/>
          </a:xfrm>
          <a:prstGeom prst="roundRect">
            <a:avLst>
              <a:gd name="adj" fmla="val 9412"/>
            </a:avLst>
          </a:prstGeom>
          <a:solidFill>
            <a:schemeClr val="bg2"/>
          </a:solidFill>
          <a:ln w="12700">
            <a:solidFill>
              <a:schemeClr val="bg2"/>
            </a:solidFill>
            <a:prstDash val="solid"/>
          </a:ln>
        </p:spPr>
      </p:sp>
      <p:sp>
        <p:nvSpPr>
          <p:cNvPr id="11" name="kpi-label-32"/>
          <p:cNvSpPr txBox="1"/>
          <p:nvPr/>
        </p:nvSpPr>
        <p:spPr>
          <a:xfrm>
            <a:off x="6263640" y="292608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Open invoices</a:t>
            </a:r>
            <a:endParaRPr lang="en-US" sz="1050" dirty="0"/>
          </a:p>
        </p:txBody>
      </p:sp>
      <p:sp>
        <p:nvSpPr>
          <p:cNvPr id="12" name="kpi-value-32"/>
          <p:cNvSpPr txBox="1"/>
          <p:nvPr/>
        </p:nvSpPr>
        <p:spPr>
          <a:xfrm>
            <a:off x="6263640" y="316382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[$12.4k]</a:t>
            </a:r>
            <a:endParaRPr lang="en-US" sz="1900" dirty="0"/>
          </a:p>
        </p:txBody>
      </p:sp>
      <p:sp>
        <p:nvSpPr>
          <p:cNvPr id="13" name="kpi-card-33"/>
          <p:cNvSpPr/>
          <p:nvPr/>
        </p:nvSpPr>
        <p:spPr>
          <a:xfrm>
            <a:off x="6126480" y="3703320"/>
            <a:ext cx="2560320" cy="777240"/>
          </a:xfrm>
          <a:prstGeom prst="roundRect">
            <a:avLst>
              <a:gd name="adj" fmla="val 9412"/>
            </a:avLst>
          </a:prstGeom>
          <a:solidFill>
            <a:schemeClr val="bg2"/>
          </a:solidFill>
          <a:ln w="12700">
            <a:solidFill>
              <a:schemeClr val="bg2"/>
            </a:solidFill>
            <a:prstDash val="solid"/>
          </a:ln>
        </p:spPr>
      </p:sp>
      <p:sp>
        <p:nvSpPr>
          <p:cNvPr id="14" name="kpi-label-33"/>
          <p:cNvSpPr txBox="1"/>
          <p:nvPr/>
        </p:nvSpPr>
        <p:spPr>
          <a:xfrm>
            <a:off x="6263640" y="379476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Forecast, year end</a:t>
            </a:r>
            <a:endParaRPr lang="en-US" sz="1050" dirty="0"/>
          </a:p>
        </p:txBody>
      </p:sp>
      <p:sp>
        <p:nvSpPr>
          <p:cNvPr id="15" name="kpi-value-33"/>
          <p:cNvSpPr txBox="1"/>
          <p:nvPr/>
        </p:nvSpPr>
        <p:spPr>
          <a:xfrm>
            <a:off x="6263640" y="403250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[$412k]</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Decisions and Asks for the Board</a:t>
            </a:r>
            <a:endParaRPr lang="en-US" sz="2400" dirty="0"/>
          </a:p>
        </p:txBody>
      </p:sp>
      <p:sp>
        <p:nvSpPr>
          <p:cNvPr id="3" name="decision-num-bg-0"/>
          <p:cNvSpPr/>
          <p:nvPr/>
        </p:nvSpPr>
        <p:spPr>
          <a:xfrm>
            <a:off x="457200" y="1188720"/>
            <a:ext cx="502920" cy="502920"/>
          </a:xfrm>
          <a:prstGeom prst="ellipse">
            <a:avLst/>
          </a:prstGeom>
          <a:solidFill>
            <a:schemeClr val="accent1"/>
          </a:solidFill>
          <a:ln w="12700">
            <a:solidFill>
              <a:schemeClr val="accent1"/>
            </a:solidFill>
            <a:prstDash val="solid"/>
          </a:ln>
        </p:spPr>
      </p:sp>
      <p:sp>
        <p:nvSpPr>
          <p:cNvPr id="4" name="decision-num-0"/>
          <p:cNvSpPr txBox="1"/>
          <p:nvPr/>
        </p:nvSpPr>
        <p:spPr>
          <a:xfrm>
            <a:off x="457200" y="118872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5" name="decision-title-0"/>
          <p:cNvSpPr txBox="1"/>
          <p:nvPr/>
        </p:nvSpPr>
        <p:spPr>
          <a:xfrm>
            <a:off x="1188720" y="1143000"/>
            <a:ext cx="7498080" cy="365760"/>
          </a:xfrm>
          <a:prstGeom prst="rect">
            <a:avLst/>
          </a:prstGeom>
          <a:noFill/>
          <a:ln/>
        </p:spPr>
        <p:txBody>
          <a:bodyPr wrap="square" lIns="0" tIns="0" rIns="0" bIns="0" rtlCol="0" anchor="ctr"/>
          <a:lstStyle/>
          <a:p>
            <a:pPr indent="0" marL="0">
              <a:buNone/>
            </a:pPr>
            <a:r>
              <a:rPr lang="en-US" sz="1500" b="1" dirty="0">
                <a:solidFill>
                  <a:schemeClr val="tx1"/>
                </a:solidFill>
              </a:rPr>
              <a:t>[Decision needed, in one line]</a:t>
            </a:r>
            <a:endParaRPr lang="en-US" sz="1500" dirty="0"/>
          </a:p>
        </p:txBody>
      </p:sp>
      <p:sp>
        <p:nvSpPr>
          <p:cNvPr id="6" name="decision-detail-0"/>
          <p:cNvSpPr txBox="1"/>
          <p:nvPr/>
        </p:nvSpPr>
        <p:spPr>
          <a:xfrm>
            <a:off x="1188720" y="1508760"/>
            <a:ext cx="7498080" cy="457200"/>
          </a:xfrm>
          <a:prstGeom prst="rect">
            <a:avLst/>
          </a:prstGeom>
          <a:noFill/>
          <a:ln/>
        </p:spPr>
        <p:txBody>
          <a:bodyPr wrap="square" lIns="0" tIns="0" rIns="0" bIns="0" rtlCol="0" anchor="t"/>
          <a:lstStyle/>
          <a:p>
            <a:pPr indent="0" marL="0">
              <a:buNone/>
            </a:pPr>
            <a:r>
              <a:rPr lang="en-US" sz="1100" dirty="0">
                <a:solidFill>
                  <a:schemeClr val="accent5"/>
                </a:solidFill>
              </a:rPr>
              <a:t>[Options, recommendation and the deadline for the decision]</a:t>
            </a:r>
            <a:endParaRPr lang="en-US" sz="1100" dirty="0"/>
          </a:p>
        </p:txBody>
      </p:sp>
      <p:sp>
        <p:nvSpPr>
          <p:cNvPr id="7" name="decision-num-bg-1"/>
          <p:cNvSpPr/>
          <p:nvPr/>
        </p:nvSpPr>
        <p:spPr>
          <a:xfrm>
            <a:off x="457200" y="2240280"/>
            <a:ext cx="502920" cy="502920"/>
          </a:xfrm>
          <a:prstGeom prst="ellipse">
            <a:avLst/>
          </a:prstGeom>
          <a:solidFill>
            <a:schemeClr val="accent1"/>
          </a:solidFill>
          <a:ln w="12700">
            <a:solidFill>
              <a:schemeClr val="accent1"/>
            </a:solidFill>
            <a:prstDash val="solid"/>
          </a:ln>
        </p:spPr>
      </p:sp>
      <p:sp>
        <p:nvSpPr>
          <p:cNvPr id="8" name="decision-num-1"/>
          <p:cNvSpPr txBox="1"/>
          <p:nvPr/>
        </p:nvSpPr>
        <p:spPr>
          <a:xfrm>
            <a:off x="457200" y="224028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9" name="decision-title-1"/>
          <p:cNvSpPr txBox="1"/>
          <p:nvPr/>
        </p:nvSpPr>
        <p:spPr>
          <a:xfrm>
            <a:off x="1188720" y="2194560"/>
            <a:ext cx="7498080" cy="365760"/>
          </a:xfrm>
          <a:prstGeom prst="rect">
            <a:avLst/>
          </a:prstGeom>
          <a:noFill/>
          <a:ln/>
        </p:spPr>
        <p:txBody>
          <a:bodyPr wrap="square" lIns="0" tIns="0" rIns="0" bIns="0" rtlCol="0" anchor="ctr"/>
          <a:lstStyle/>
          <a:p>
            <a:pPr indent="0" marL="0">
              <a:buNone/>
            </a:pPr>
            <a:r>
              <a:rPr lang="en-US" sz="1500" b="1" dirty="0">
                <a:solidFill>
                  <a:schemeClr val="tx1"/>
                </a:solidFill>
              </a:rPr>
              <a:t>[Second decision or approval]</a:t>
            </a:r>
            <a:endParaRPr lang="en-US" sz="1500" dirty="0"/>
          </a:p>
        </p:txBody>
      </p:sp>
      <p:sp>
        <p:nvSpPr>
          <p:cNvPr id="10" name="decision-detail-1"/>
          <p:cNvSpPr txBox="1"/>
          <p:nvPr/>
        </p:nvSpPr>
        <p:spPr>
          <a:xfrm>
            <a:off x="1188720" y="2560320"/>
            <a:ext cx="7498080" cy="457200"/>
          </a:xfrm>
          <a:prstGeom prst="rect">
            <a:avLst/>
          </a:prstGeom>
          <a:noFill/>
          <a:ln/>
        </p:spPr>
        <p:txBody>
          <a:bodyPr wrap="square" lIns="0" tIns="0" rIns="0" bIns="0" rtlCol="0" anchor="t"/>
          <a:lstStyle/>
          <a:p>
            <a:pPr indent="0" marL="0">
              <a:buNone/>
            </a:pPr>
            <a:r>
              <a:rPr lang="en-US" sz="1100" dirty="0">
                <a:solidFill>
                  <a:schemeClr val="accent5"/>
                </a:solidFill>
              </a:rPr>
              <a:t>[Context in one or two sentences]</a:t>
            </a:r>
            <a:endParaRPr lang="en-US" sz="1100" dirty="0"/>
          </a:p>
        </p:txBody>
      </p:sp>
      <p:sp>
        <p:nvSpPr>
          <p:cNvPr id="11" name="decision-num-bg-2"/>
          <p:cNvSpPr/>
          <p:nvPr/>
        </p:nvSpPr>
        <p:spPr>
          <a:xfrm>
            <a:off x="457200" y="3291840"/>
            <a:ext cx="502920" cy="502920"/>
          </a:xfrm>
          <a:prstGeom prst="ellipse">
            <a:avLst/>
          </a:prstGeom>
          <a:solidFill>
            <a:schemeClr val="accent1"/>
          </a:solidFill>
          <a:ln w="12700">
            <a:solidFill>
              <a:schemeClr val="accent1"/>
            </a:solidFill>
            <a:prstDash val="solid"/>
          </a:ln>
        </p:spPr>
      </p:sp>
      <p:sp>
        <p:nvSpPr>
          <p:cNvPr id="12" name="decision-num-2"/>
          <p:cNvSpPr txBox="1"/>
          <p:nvPr/>
        </p:nvSpPr>
        <p:spPr>
          <a:xfrm>
            <a:off x="457200" y="329184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3" name="decision-title-2"/>
          <p:cNvSpPr txBox="1"/>
          <p:nvPr/>
        </p:nvSpPr>
        <p:spPr>
          <a:xfrm>
            <a:off x="1188720" y="3246120"/>
            <a:ext cx="7498080" cy="365760"/>
          </a:xfrm>
          <a:prstGeom prst="rect">
            <a:avLst/>
          </a:prstGeom>
          <a:noFill/>
          <a:ln/>
        </p:spPr>
        <p:txBody>
          <a:bodyPr wrap="square" lIns="0" tIns="0" rIns="0" bIns="0" rtlCol="0" anchor="ctr"/>
          <a:lstStyle/>
          <a:p>
            <a:pPr indent="0" marL="0">
              <a:buNone/>
            </a:pPr>
            <a:r>
              <a:rPr lang="en-US" sz="1500" b="1" dirty="0">
                <a:solidFill>
                  <a:schemeClr val="tx1"/>
                </a:solidFill>
              </a:rPr>
              <a:t>[Ask: how board members can help this period]</a:t>
            </a:r>
            <a:endParaRPr lang="en-US" sz="1500" dirty="0"/>
          </a:p>
        </p:txBody>
      </p:sp>
      <p:sp>
        <p:nvSpPr>
          <p:cNvPr id="14" name="decision-detail-2"/>
          <p:cNvSpPr txBox="1"/>
          <p:nvPr/>
        </p:nvSpPr>
        <p:spPr>
          <a:xfrm>
            <a:off x="1188720" y="3611880"/>
            <a:ext cx="7498080" cy="457200"/>
          </a:xfrm>
          <a:prstGeom prst="rect">
            <a:avLst/>
          </a:prstGeom>
          <a:noFill/>
          <a:ln/>
        </p:spPr>
        <p:txBody>
          <a:bodyPr wrap="square" lIns="0" tIns="0" rIns="0" bIns="0" rtlCol="0" anchor="t"/>
          <a:lstStyle/>
          <a:p>
            <a:pPr indent="0" marL="0">
              <a:buNone/>
            </a:pPr>
            <a:r>
              <a:rPr lang="en-US" sz="1100" dirty="0">
                <a:solidFill>
                  <a:schemeClr val="accent5"/>
                </a:solidFill>
              </a:rPr>
              <a:t>[For example: personal calls, event hosting, sponsor introductions]</a:t>
            </a:r>
            <a:endParaRPr lang="en-US" sz="11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Appendix: KPI Definitions</a:t>
            </a:r>
            <a:endParaRPr lang="en-US" sz="2400" dirty="0"/>
          </a:p>
        </p:txBody>
      </p:sp>
      <p:graphicFrame>
        <p:nvGraphicFramePr>
          <p:cNvPr id="9" name="kpi-dictionary"/>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737360"/>
                <a:gridCol w="3291840"/>
                <a:gridCol w="1828800"/>
                <a:gridCol w="1371600"/>
              </a:tblGrid>
              <a:tr h="329184">
                <a:tc>
                  <a:txBody>
                    <a:bodyPr/>
                    <a:lstStyle/>
                    <a:p>
                      <a:pPr indent="0" marL="0">
                        <a:buNone/>
                      </a:pPr>
                      <a:r>
                        <a:rPr lang="en-US" sz="850" b="1" dirty="0">
                          <a:solidFill>
                            <a:srgbClr val="FFFFFF"/>
                          </a:solidFill>
                        </a:rPr>
                        <a:t>KPI</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850" b="1" dirty="0">
                          <a:solidFill>
                            <a:srgbClr val="FFFFFF"/>
                          </a:solidFill>
                        </a:rPr>
                        <a:t>Definition and formula</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850" b="1" dirty="0">
                          <a:solidFill>
                            <a:srgbClr val="FFFFFF"/>
                          </a:solidFill>
                        </a:rPr>
                        <a:t>Source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850" b="1" dirty="0">
                          <a:solidFill>
                            <a:srgbClr val="FFFFFF"/>
                          </a:solidFill>
                        </a:rPr>
                        <a:t>Owner</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r>
              <a:tr h="329184">
                <a:tc>
                  <a:txBody>
                    <a:bodyPr/>
                    <a:lstStyle/>
                    <a:p>
                      <a:pPr indent="0" marL="0">
                        <a:buNone/>
                      </a:pPr>
                      <a:r>
                        <a:rPr lang="en-US" sz="850" b="1" dirty="0">
                          <a:solidFill>
                            <a:srgbClr val="0A0E1A"/>
                          </a:solidFill>
                        </a:rPr>
                        <a:t>Members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Active members on the last day of the period</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Membership system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Renewal rate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Renewed ÷ eligible to renew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Membership system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First-year renewal rate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First-year members renewed ÷ first-year members due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Membership system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Net member growth</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New members − lapsed members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Membership system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Engagement rate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Members with 1+ engagement action ÷ active members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Events, email, portal</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Events per member</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Event check-ins ÷ active members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Event registration</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At-risk renewing in 90 days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High-risk members with renewal in the next 90 days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Risk score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Dues vs budget</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Dues collected YTD ÷ dues budget YTD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Finance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[Name]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Melora Board Report">
  <a:themeElements>
    <a:clrScheme name="Melora Board Report">
      <a:dk1>
        <a:srgbClr val="0A0E1A"/>
      </a:dk1>
      <a:lt1>
        <a:srgbClr val="FFFFFF"/>
      </a:lt1>
      <a:dk2>
        <a:srgbClr val="0B4F63"/>
      </a:dk2>
      <a:lt2>
        <a:srgbClr val="F2F7F8"/>
      </a:lt2>
      <a:accent1>
        <a:srgbClr val="0E7490"/>
      </a:accent1>
      <a:accent2>
        <a:srgbClr val="06B6D4"/>
      </a:accent2>
      <a:accent3>
        <a:srgbClr val="E59A2B"/>
      </a:accent3>
      <a:accent4>
        <a:srgbClr val="137A43"/>
      </a:accent4>
      <a:accent5>
        <a:srgbClr val="8A93A3"/>
      </a:accent5>
      <a:accent6>
        <a:srgbClr val="A12A1B"/>
      </a:accent6>
      <a:hlink>
        <a:srgbClr val="0E7490"/>
      </a:hlink>
      <a:folHlink>
        <a:srgbClr val="0B4F63"/>
      </a:folHlink>
    </a:clrScheme>
    <a:fontScheme name="Melora Board Report">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Melora Connect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Report Template</dc:title>
  <dc:subject>PptxGenJS Presentation</dc:subject>
  <dc:creator>Melora Connect</dc:creator>
  <cp:lastModifiedBy>Melora Connect</cp:lastModifiedBy>
  <cp:revision>1</cp:revision>
  <dcterms:created xsi:type="dcterms:W3CDTF">2026-10-20T11:21:34Z</dcterms:created>
  <dcterms:modified xsi:type="dcterms:W3CDTF">2026-10-20T11:21:34Z</dcterms:modified>
</cp:coreProperties>
</file>